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5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9" r:id="rId6"/>
    <p:sldId id="270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4" r:id="rId17"/>
    <p:sldId id="281" r:id="rId18"/>
    <p:sldId id="285" r:id="rId19"/>
    <p:sldId id="319" r:id="rId20"/>
    <p:sldId id="262" r:id="rId21"/>
    <p:sldId id="260" r:id="rId22"/>
    <p:sldId id="296" r:id="rId23"/>
    <p:sldId id="286" r:id="rId24"/>
    <p:sldId id="265" r:id="rId25"/>
    <p:sldId id="318" r:id="rId26"/>
    <p:sldId id="315" r:id="rId27"/>
    <p:sldId id="307" r:id="rId28"/>
    <p:sldId id="302" r:id="rId29"/>
    <p:sldId id="298" r:id="rId30"/>
    <p:sldId id="301" r:id="rId31"/>
    <p:sldId id="320" r:id="rId32"/>
    <p:sldId id="304" r:id="rId33"/>
    <p:sldId id="288" r:id="rId34"/>
    <p:sldId id="306" r:id="rId35"/>
    <p:sldId id="271" r:id="rId36"/>
    <p:sldId id="266" r:id="rId37"/>
    <p:sldId id="30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619" autoAdjust="0"/>
  </p:normalViewPr>
  <p:slideViewPr>
    <p:cSldViewPr snapToGrid="0">
      <p:cViewPr varScale="1">
        <p:scale>
          <a:sx n="102" d="100"/>
          <a:sy n="102" d="100"/>
        </p:scale>
        <p:origin x="1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Taux de chômage selon les qualifications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Faiblement qualifié</c:v>
                </c:pt>
                <c:pt idx="1">
                  <c:v>Moyennement qualifié</c:v>
                </c:pt>
                <c:pt idx="2">
                  <c:v>Hautement qualifié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0.14799999999999999</c:v>
                </c:pt>
                <c:pt idx="1">
                  <c:v>7.1999999999999995E-2</c:v>
                </c:pt>
                <c:pt idx="2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F-4B77-9161-F5D99CA4485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Faiblement qualifié</c:v>
                </c:pt>
                <c:pt idx="1">
                  <c:v>Moyennement qualifié</c:v>
                </c:pt>
                <c:pt idx="2">
                  <c:v>Hautement qualifié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F4F-4B77-9161-F5D99CA4485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3"/>
                <c:pt idx="0">
                  <c:v>Faiblement qualifié</c:v>
                </c:pt>
                <c:pt idx="1">
                  <c:v>Moyennement qualifié</c:v>
                </c:pt>
                <c:pt idx="2">
                  <c:v>Hautement qualifié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F4F-4B77-9161-F5D99CA44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8935136"/>
        <c:axId val="478932512"/>
      </c:barChart>
      <c:catAx>
        <c:axId val="4789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8932512"/>
        <c:crosses val="autoZero"/>
        <c:auto val="1"/>
        <c:lblAlgn val="ctr"/>
        <c:lblOffset val="100"/>
        <c:noMultiLvlLbl val="0"/>
      </c:catAx>
      <c:valAx>
        <c:axId val="47893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893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Offres d’emploi requérant un niveau d’éducation faible ou aucune exigence</a:t>
            </a:r>
          </a:p>
        </c:rich>
      </c:tx>
      <c:layout>
        <c:manualLayout>
          <c:xMode val="edge"/>
          <c:yMode val="edge"/>
          <c:x val="0.205315903082120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tint val="98000"/>
                    <a:lumMod val="114000"/>
                  </a:schemeClr>
                </a:gs>
                <a:gs pos="100000">
                  <a:schemeClr val="accent1">
                    <a:shade val="65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31-4329-A152-28C4B4A19A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31-4329-A152-28C4B4A19A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ACEFAD-663B-407A-B070-A42155639CBD}" type="VALUE">
                      <a:rPr lang="en-US" baseline="0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431-4329-A152-28C4B4A19A7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Feuil1!$A$2:$A$5</c:f>
              <c:strCache>
                <c:ptCount val="3"/>
                <c:pt idx="0">
                  <c:v>Flandre</c:v>
                </c:pt>
                <c:pt idx="1">
                  <c:v>Bruxelles</c:v>
                </c:pt>
                <c:pt idx="2">
                  <c:v>Wallonie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0.44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B-4751-9A47-D604299E371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Feuil1!$A$2:$A$5</c:f>
              <c:strCache>
                <c:ptCount val="3"/>
                <c:pt idx="0">
                  <c:v>Flandre</c:v>
                </c:pt>
                <c:pt idx="1">
                  <c:v>Bruxelles</c:v>
                </c:pt>
                <c:pt idx="2">
                  <c:v>Wallonie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B5B-4751-9A47-D604299E371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tint val="98000"/>
                    <a:lumMod val="114000"/>
                  </a:schemeClr>
                </a:gs>
                <a:gs pos="100000">
                  <a:schemeClr val="accent1">
                    <a:tint val="65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Feuil1!$A$2:$A$5</c:f>
              <c:strCache>
                <c:ptCount val="3"/>
                <c:pt idx="0">
                  <c:v>Flandre</c:v>
                </c:pt>
                <c:pt idx="1">
                  <c:v>Bruxelles</c:v>
                </c:pt>
                <c:pt idx="2">
                  <c:v>Wallonie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B5B-4751-9A47-D604299E3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7024256"/>
        <c:axId val="567023928"/>
        <c:axId val="0"/>
      </c:bar3DChart>
      <c:catAx>
        <c:axId val="5670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023928"/>
        <c:crosses val="autoZero"/>
        <c:auto val="1"/>
        <c:lblAlgn val="ctr"/>
        <c:lblOffset val="100"/>
        <c:noMultiLvlLbl val="0"/>
      </c:catAx>
      <c:valAx>
        <c:axId val="56702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702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593F2-694B-43CD-9BB1-16703D20A2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5FDCD7-5D08-4EE9-A19B-E9CA425F9D92}">
      <dgm:prSet/>
      <dgm:spPr/>
      <dgm:t>
        <a:bodyPr/>
        <a:lstStyle/>
        <a:p>
          <a:r>
            <a:rPr lang="fr-FR" dirty="0"/>
            <a:t>Période de croissance économique forte</a:t>
          </a:r>
          <a:endParaRPr lang="en-US" dirty="0"/>
        </a:p>
      </dgm:t>
    </dgm:pt>
    <dgm:pt modelId="{3B1A9311-BDD1-42AD-90F4-C3CFE2C71059}" type="parTrans" cxnId="{1E27869E-948F-4179-8C40-57FB58E3ACBF}">
      <dgm:prSet/>
      <dgm:spPr/>
      <dgm:t>
        <a:bodyPr/>
        <a:lstStyle/>
        <a:p>
          <a:endParaRPr lang="en-US"/>
        </a:p>
      </dgm:t>
    </dgm:pt>
    <dgm:pt modelId="{0E6D7645-78FF-4584-925C-ED224B8D5175}" type="sibTrans" cxnId="{1E27869E-948F-4179-8C40-57FB58E3ACBF}">
      <dgm:prSet/>
      <dgm:spPr/>
      <dgm:t>
        <a:bodyPr/>
        <a:lstStyle/>
        <a:p>
          <a:endParaRPr lang="en-US"/>
        </a:p>
      </dgm:t>
    </dgm:pt>
    <dgm:pt modelId="{13D49160-58BB-45A9-A46D-7A64B924CE1E}">
      <dgm:prSet/>
      <dgm:spPr/>
      <dgm:t>
        <a:bodyPr/>
        <a:lstStyle/>
        <a:p>
          <a:r>
            <a:rPr lang="fr-FR"/>
            <a:t>Massification de l’enseignement secondaire</a:t>
          </a:r>
          <a:endParaRPr lang="en-US"/>
        </a:p>
      </dgm:t>
    </dgm:pt>
    <dgm:pt modelId="{0A779EFF-F1CE-42B0-9DEA-5CAE9E09A959}" type="parTrans" cxnId="{66CF10EC-95CE-48D7-BD2E-D3AD1894FF37}">
      <dgm:prSet/>
      <dgm:spPr/>
      <dgm:t>
        <a:bodyPr/>
        <a:lstStyle/>
        <a:p>
          <a:endParaRPr lang="en-US"/>
        </a:p>
      </dgm:t>
    </dgm:pt>
    <dgm:pt modelId="{76F9892D-D66A-4700-9964-8C8A3A4D6821}" type="sibTrans" cxnId="{66CF10EC-95CE-48D7-BD2E-D3AD1894FF37}">
      <dgm:prSet/>
      <dgm:spPr/>
      <dgm:t>
        <a:bodyPr/>
        <a:lstStyle/>
        <a:p>
          <a:endParaRPr lang="en-US"/>
        </a:p>
      </dgm:t>
    </dgm:pt>
    <dgm:pt modelId="{D596F469-D03B-466A-8F6E-3F0669E3CC94}">
      <dgm:prSet/>
      <dgm:spPr/>
      <dgm:t>
        <a:bodyPr/>
        <a:lstStyle/>
        <a:p>
          <a:r>
            <a:rPr lang="fr-FR"/>
            <a:t>Financement de l’école à hauteur de 7% du PIB</a:t>
          </a:r>
          <a:endParaRPr lang="en-US"/>
        </a:p>
      </dgm:t>
    </dgm:pt>
    <dgm:pt modelId="{DF85A347-8069-4D07-86E8-EE02C5E53516}" type="parTrans" cxnId="{6006EC54-6D6E-4438-88D8-98E6A29BBDC3}">
      <dgm:prSet/>
      <dgm:spPr/>
      <dgm:t>
        <a:bodyPr/>
        <a:lstStyle/>
        <a:p>
          <a:endParaRPr lang="en-US"/>
        </a:p>
      </dgm:t>
    </dgm:pt>
    <dgm:pt modelId="{5028614D-A55E-409E-9771-AE4576AB9A33}" type="sibTrans" cxnId="{6006EC54-6D6E-4438-88D8-98E6A29BBDC3}">
      <dgm:prSet/>
      <dgm:spPr/>
      <dgm:t>
        <a:bodyPr/>
        <a:lstStyle/>
        <a:p>
          <a:endParaRPr lang="en-US"/>
        </a:p>
      </dgm:t>
    </dgm:pt>
    <dgm:pt modelId="{B322F775-369D-44E9-BBDB-DD3111FCF045}">
      <dgm:prSet/>
      <dgm:spPr/>
      <dgm:t>
        <a:bodyPr/>
        <a:lstStyle/>
        <a:p>
          <a:r>
            <a:rPr lang="fr-FR"/>
            <a:t>Le patronat s’intéresse peu au contenu de l’enseignement</a:t>
          </a:r>
          <a:endParaRPr lang="en-US"/>
        </a:p>
      </dgm:t>
    </dgm:pt>
    <dgm:pt modelId="{0D47F7B4-70E3-4FFC-84A8-5D1226B9347F}" type="parTrans" cxnId="{3AABE6E3-19F8-455E-B3C7-DFD3171E7EC3}">
      <dgm:prSet/>
      <dgm:spPr/>
      <dgm:t>
        <a:bodyPr/>
        <a:lstStyle/>
        <a:p>
          <a:endParaRPr lang="en-US"/>
        </a:p>
      </dgm:t>
    </dgm:pt>
    <dgm:pt modelId="{3144B7ED-4537-459F-991A-EF22DA3DD40E}" type="sibTrans" cxnId="{3AABE6E3-19F8-455E-B3C7-DFD3171E7EC3}">
      <dgm:prSet/>
      <dgm:spPr/>
      <dgm:t>
        <a:bodyPr/>
        <a:lstStyle/>
        <a:p>
          <a:endParaRPr lang="en-US"/>
        </a:p>
      </dgm:t>
    </dgm:pt>
    <dgm:pt modelId="{368B1A40-EA80-4641-ADFE-9DC3503ADF4B}" type="pres">
      <dgm:prSet presAssocID="{0BA593F2-694B-43CD-9BB1-16703D20A22D}" presName="root" presStyleCnt="0">
        <dgm:presLayoutVars>
          <dgm:dir/>
          <dgm:resizeHandles val="exact"/>
        </dgm:presLayoutVars>
      </dgm:prSet>
      <dgm:spPr/>
    </dgm:pt>
    <dgm:pt modelId="{DC485AB5-536B-4138-BD96-F3DD7AA3A9FA}" type="pres">
      <dgm:prSet presAssocID="{905FDCD7-5D08-4EE9-A19B-E9CA425F9D92}" presName="compNode" presStyleCnt="0"/>
      <dgm:spPr/>
    </dgm:pt>
    <dgm:pt modelId="{856E7733-B52D-4563-89E3-E12F9D564A14}" type="pres">
      <dgm:prSet presAssocID="{905FDCD7-5D08-4EE9-A19B-E9CA425F9D92}" presName="bgRect" presStyleLbl="bgShp" presStyleIdx="0" presStyleCnt="4"/>
      <dgm:spPr/>
    </dgm:pt>
    <dgm:pt modelId="{6778C833-C1C7-4CA8-BC25-5093092605F9}" type="pres">
      <dgm:prSet presAssocID="{905FDCD7-5D08-4EE9-A19B-E9CA425F9D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AD583D77-3391-4007-AED6-CE1608EDEF39}" type="pres">
      <dgm:prSet presAssocID="{905FDCD7-5D08-4EE9-A19B-E9CA425F9D92}" presName="spaceRect" presStyleCnt="0"/>
      <dgm:spPr/>
    </dgm:pt>
    <dgm:pt modelId="{152DFFB7-376C-4BBA-9653-2E822F893D48}" type="pres">
      <dgm:prSet presAssocID="{905FDCD7-5D08-4EE9-A19B-E9CA425F9D92}" presName="parTx" presStyleLbl="revTx" presStyleIdx="0" presStyleCnt="4">
        <dgm:presLayoutVars>
          <dgm:chMax val="0"/>
          <dgm:chPref val="0"/>
        </dgm:presLayoutVars>
      </dgm:prSet>
      <dgm:spPr/>
    </dgm:pt>
    <dgm:pt modelId="{7999FF6A-1275-43B8-81D3-15C83E875821}" type="pres">
      <dgm:prSet presAssocID="{0E6D7645-78FF-4584-925C-ED224B8D5175}" presName="sibTrans" presStyleCnt="0"/>
      <dgm:spPr/>
    </dgm:pt>
    <dgm:pt modelId="{8A95DEC4-36A3-40E0-85D7-C8290E2C4DAC}" type="pres">
      <dgm:prSet presAssocID="{13D49160-58BB-45A9-A46D-7A64B924CE1E}" presName="compNode" presStyleCnt="0"/>
      <dgm:spPr/>
    </dgm:pt>
    <dgm:pt modelId="{2FEBE423-A293-479E-B257-61A938C297B0}" type="pres">
      <dgm:prSet presAssocID="{13D49160-58BB-45A9-A46D-7A64B924CE1E}" presName="bgRect" presStyleLbl="bgShp" presStyleIdx="1" presStyleCnt="4"/>
      <dgm:spPr/>
    </dgm:pt>
    <dgm:pt modelId="{EA8FF2CB-1281-42F3-A176-E82939C0843D}" type="pres">
      <dgm:prSet presAssocID="{13D49160-58BB-45A9-A46D-7A64B924CE1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DFD20EA-FE21-4449-982E-308AE177AEBD}" type="pres">
      <dgm:prSet presAssocID="{13D49160-58BB-45A9-A46D-7A64B924CE1E}" presName="spaceRect" presStyleCnt="0"/>
      <dgm:spPr/>
    </dgm:pt>
    <dgm:pt modelId="{04D94FFF-00EB-427B-B901-AE1AA376499C}" type="pres">
      <dgm:prSet presAssocID="{13D49160-58BB-45A9-A46D-7A64B924CE1E}" presName="parTx" presStyleLbl="revTx" presStyleIdx="1" presStyleCnt="4">
        <dgm:presLayoutVars>
          <dgm:chMax val="0"/>
          <dgm:chPref val="0"/>
        </dgm:presLayoutVars>
      </dgm:prSet>
      <dgm:spPr/>
    </dgm:pt>
    <dgm:pt modelId="{30F6F58B-28AA-477C-9881-8C9B833D7F00}" type="pres">
      <dgm:prSet presAssocID="{76F9892D-D66A-4700-9964-8C8A3A4D6821}" presName="sibTrans" presStyleCnt="0"/>
      <dgm:spPr/>
    </dgm:pt>
    <dgm:pt modelId="{D069F2A4-272C-4A15-BA10-EA7F86A82D66}" type="pres">
      <dgm:prSet presAssocID="{D596F469-D03B-466A-8F6E-3F0669E3CC94}" presName="compNode" presStyleCnt="0"/>
      <dgm:spPr/>
    </dgm:pt>
    <dgm:pt modelId="{359F791B-290C-40D1-A1B0-D95F471502F7}" type="pres">
      <dgm:prSet presAssocID="{D596F469-D03B-466A-8F6E-3F0669E3CC94}" presName="bgRect" presStyleLbl="bgShp" presStyleIdx="2" presStyleCnt="4"/>
      <dgm:spPr/>
    </dgm:pt>
    <dgm:pt modelId="{AF89C027-3FE6-4EAA-92FD-4613D2254275}" type="pres">
      <dgm:prSet presAssocID="{D596F469-D03B-466A-8F6E-3F0669E3CC94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</dgm:pt>
    <dgm:pt modelId="{7757EBEC-AEC7-4E16-9E20-54134E6CBE9C}" type="pres">
      <dgm:prSet presAssocID="{D596F469-D03B-466A-8F6E-3F0669E3CC94}" presName="spaceRect" presStyleCnt="0"/>
      <dgm:spPr/>
    </dgm:pt>
    <dgm:pt modelId="{3F0E8050-15A6-4604-BB9F-B144096DE729}" type="pres">
      <dgm:prSet presAssocID="{D596F469-D03B-466A-8F6E-3F0669E3CC94}" presName="parTx" presStyleLbl="revTx" presStyleIdx="2" presStyleCnt="4">
        <dgm:presLayoutVars>
          <dgm:chMax val="0"/>
          <dgm:chPref val="0"/>
        </dgm:presLayoutVars>
      </dgm:prSet>
      <dgm:spPr/>
    </dgm:pt>
    <dgm:pt modelId="{A575732B-DFF4-4BA6-B8C9-DC0EECF498D7}" type="pres">
      <dgm:prSet presAssocID="{5028614D-A55E-409E-9771-AE4576AB9A33}" presName="sibTrans" presStyleCnt="0"/>
      <dgm:spPr/>
    </dgm:pt>
    <dgm:pt modelId="{D975F6C3-FAD7-4AD5-BADF-EFD7FA8B3F2E}" type="pres">
      <dgm:prSet presAssocID="{B322F775-369D-44E9-BBDB-DD3111FCF045}" presName="compNode" presStyleCnt="0"/>
      <dgm:spPr/>
    </dgm:pt>
    <dgm:pt modelId="{E7CB792C-A6E5-47D3-A257-9C94287B6F73}" type="pres">
      <dgm:prSet presAssocID="{B322F775-369D-44E9-BBDB-DD3111FCF045}" presName="bgRect" presStyleLbl="bgShp" presStyleIdx="3" presStyleCnt="4"/>
      <dgm:spPr/>
    </dgm:pt>
    <dgm:pt modelId="{147DAD5A-FF0F-4FFE-9068-83B193A8DBA7}" type="pres">
      <dgm:prSet presAssocID="{B322F775-369D-44E9-BBDB-DD3111FCF045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B8FD57A-DC32-4C35-8F51-25C0CF2DB639}" type="pres">
      <dgm:prSet presAssocID="{B322F775-369D-44E9-BBDB-DD3111FCF045}" presName="spaceRect" presStyleCnt="0"/>
      <dgm:spPr/>
    </dgm:pt>
    <dgm:pt modelId="{E1C72732-1023-4DFD-8B79-6781E2AFE838}" type="pres">
      <dgm:prSet presAssocID="{B322F775-369D-44E9-BBDB-DD3111FCF04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A3EE00-BAAB-4578-A5C1-ABEB492ECEDD}" type="presOf" srcId="{905FDCD7-5D08-4EE9-A19B-E9CA425F9D92}" destId="{152DFFB7-376C-4BBA-9653-2E822F893D48}" srcOrd="0" destOrd="0" presId="urn:microsoft.com/office/officeart/2018/2/layout/IconVerticalSolidList"/>
    <dgm:cxn modelId="{ADD21C19-77BD-4F40-94F8-9CDDE169F2A5}" type="presOf" srcId="{B322F775-369D-44E9-BBDB-DD3111FCF045}" destId="{E1C72732-1023-4DFD-8B79-6781E2AFE838}" srcOrd="0" destOrd="0" presId="urn:microsoft.com/office/officeart/2018/2/layout/IconVerticalSolidList"/>
    <dgm:cxn modelId="{281BDC4A-F694-4B73-AF93-BEE64F875651}" type="presOf" srcId="{0BA593F2-694B-43CD-9BB1-16703D20A22D}" destId="{368B1A40-EA80-4641-ADFE-9DC3503ADF4B}" srcOrd="0" destOrd="0" presId="urn:microsoft.com/office/officeart/2018/2/layout/IconVerticalSolidList"/>
    <dgm:cxn modelId="{6006EC54-6D6E-4438-88D8-98E6A29BBDC3}" srcId="{0BA593F2-694B-43CD-9BB1-16703D20A22D}" destId="{D596F469-D03B-466A-8F6E-3F0669E3CC94}" srcOrd="2" destOrd="0" parTransId="{DF85A347-8069-4D07-86E8-EE02C5E53516}" sibTransId="{5028614D-A55E-409E-9771-AE4576AB9A33}"/>
    <dgm:cxn modelId="{1E27869E-948F-4179-8C40-57FB58E3ACBF}" srcId="{0BA593F2-694B-43CD-9BB1-16703D20A22D}" destId="{905FDCD7-5D08-4EE9-A19B-E9CA425F9D92}" srcOrd="0" destOrd="0" parTransId="{3B1A9311-BDD1-42AD-90F4-C3CFE2C71059}" sibTransId="{0E6D7645-78FF-4584-925C-ED224B8D5175}"/>
    <dgm:cxn modelId="{377A9EDD-2509-4418-932B-19A90CF2930D}" type="presOf" srcId="{D596F469-D03B-466A-8F6E-3F0669E3CC94}" destId="{3F0E8050-15A6-4604-BB9F-B144096DE729}" srcOrd="0" destOrd="0" presId="urn:microsoft.com/office/officeart/2018/2/layout/IconVerticalSolidList"/>
    <dgm:cxn modelId="{3AABE6E3-19F8-455E-B3C7-DFD3171E7EC3}" srcId="{0BA593F2-694B-43CD-9BB1-16703D20A22D}" destId="{B322F775-369D-44E9-BBDB-DD3111FCF045}" srcOrd="3" destOrd="0" parTransId="{0D47F7B4-70E3-4FFC-84A8-5D1226B9347F}" sibTransId="{3144B7ED-4537-459F-991A-EF22DA3DD40E}"/>
    <dgm:cxn modelId="{66CF10EC-95CE-48D7-BD2E-D3AD1894FF37}" srcId="{0BA593F2-694B-43CD-9BB1-16703D20A22D}" destId="{13D49160-58BB-45A9-A46D-7A64B924CE1E}" srcOrd="1" destOrd="0" parTransId="{0A779EFF-F1CE-42B0-9DEA-5CAE9E09A959}" sibTransId="{76F9892D-D66A-4700-9964-8C8A3A4D6821}"/>
    <dgm:cxn modelId="{F897E4F4-8ABD-4F8E-9F36-EF4EB056AE8B}" type="presOf" srcId="{13D49160-58BB-45A9-A46D-7A64B924CE1E}" destId="{04D94FFF-00EB-427B-B901-AE1AA376499C}" srcOrd="0" destOrd="0" presId="urn:microsoft.com/office/officeart/2018/2/layout/IconVerticalSolidList"/>
    <dgm:cxn modelId="{16D66C41-23A7-4F02-8E33-1E49580CD442}" type="presParOf" srcId="{368B1A40-EA80-4641-ADFE-9DC3503ADF4B}" destId="{DC485AB5-536B-4138-BD96-F3DD7AA3A9FA}" srcOrd="0" destOrd="0" presId="urn:microsoft.com/office/officeart/2018/2/layout/IconVerticalSolidList"/>
    <dgm:cxn modelId="{05D89CC1-0BBB-4E21-B28C-0512BEC608C6}" type="presParOf" srcId="{DC485AB5-536B-4138-BD96-F3DD7AA3A9FA}" destId="{856E7733-B52D-4563-89E3-E12F9D564A14}" srcOrd="0" destOrd="0" presId="urn:microsoft.com/office/officeart/2018/2/layout/IconVerticalSolidList"/>
    <dgm:cxn modelId="{2B099F01-6089-4FF9-A075-547C202B482D}" type="presParOf" srcId="{DC485AB5-536B-4138-BD96-F3DD7AA3A9FA}" destId="{6778C833-C1C7-4CA8-BC25-5093092605F9}" srcOrd="1" destOrd="0" presId="urn:microsoft.com/office/officeart/2018/2/layout/IconVerticalSolidList"/>
    <dgm:cxn modelId="{FA53457E-286E-43AB-AE54-02E0DFC42E8A}" type="presParOf" srcId="{DC485AB5-536B-4138-BD96-F3DD7AA3A9FA}" destId="{AD583D77-3391-4007-AED6-CE1608EDEF39}" srcOrd="2" destOrd="0" presId="urn:microsoft.com/office/officeart/2018/2/layout/IconVerticalSolidList"/>
    <dgm:cxn modelId="{111135A9-DB2B-4E76-9A02-2D74B3D1C303}" type="presParOf" srcId="{DC485AB5-536B-4138-BD96-F3DD7AA3A9FA}" destId="{152DFFB7-376C-4BBA-9653-2E822F893D48}" srcOrd="3" destOrd="0" presId="urn:microsoft.com/office/officeart/2018/2/layout/IconVerticalSolidList"/>
    <dgm:cxn modelId="{58AB0A47-8A59-47E9-8EDA-F9A7FE66A2E0}" type="presParOf" srcId="{368B1A40-EA80-4641-ADFE-9DC3503ADF4B}" destId="{7999FF6A-1275-43B8-81D3-15C83E875821}" srcOrd="1" destOrd="0" presId="urn:microsoft.com/office/officeart/2018/2/layout/IconVerticalSolidList"/>
    <dgm:cxn modelId="{75F5C57B-47E8-431D-87A9-950BDD158D99}" type="presParOf" srcId="{368B1A40-EA80-4641-ADFE-9DC3503ADF4B}" destId="{8A95DEC4-36A3-40E0-85D7-C8290E2C4DAC}" srcOrd="2" destOrd="0" presId="urn:microsoft.com/office/officeart/2018/2/layout/IconVerticalSolidList"/>
    <dgm:cxn modelId="{02490244-7A85-4C92-91F4-662B765A07D7}" type="presParOf" srcId="{8A95DEC4-36A3-40E0-85D7-C8290E2C4DAC}" destId="{2FEBE423-A293-479E-B257-61A938C297B0}" srcOrd="0" destOrd="0" presId="urn:microsoft.com/office/officeart/2018/2/layout/IconVerticalSolidList"/>
    <dgm:cxn modelId="{B44842DC-A5E5-4F42-B352-4CB92A8EB97E}" type="presParOf" srcId="{8A95DEC4-36A3-40E0-85D7-C8290E2C4DAC}" destId="{EA8FF2CB-1281-42F3-A176-E82939C0843D}" srcOrd="1" destOrd="0" presId="urn:microsoft.com/office/officeart/2018/2/layout/IconVerticalSolidList"/>
    <dgm:cxn modelId="{F479CC82-02F9-4D71-BD11-4F039B8570A2}" type="presParOf" srcId="{8A95DEC4-36A3-40E0-85D7-C8290E2C4DAC}" destId="{0DFD20EA-FE21-4449-982E-308AE177AEBD}" srcOrd="2" destOrd="0" presId="urn:microsoft.com/office/officeart/2018/2/layout/IconVerticalSolidList"/>
    <dgm:cxn modelId="{885979BB-C908-4A2C-91EA-C365A9EF25B2}" type="presParOf" srcId="{8A95DEC4-36A3-40E0-85D7-C8290E2C4DAC}" destId="{04D94FFF-00EB-427B-B901-AE1AA376499C}" srcOrd="3" destOrd="0" presId="urn:microsoft.com/office/officeart/2018/2/layout/IconVerticalSolidList"/>
    <dgm:cxn modelId="{091613E8-D9F3-4F3D-BBF4-8802DD94B696}" type="presParOf" srcId="{368B1A40-EA80-4641-ADFE-9DC3503ADF4B}" destId="{30F6F58B-28AA-477C-9881-8C9B833D7F00}" srcOrd="3" destOrd="0" presId="urn:microsoft.com/office/officeart/2018/2/layout/IconVerticalSolidList"/>
    <dgm:cxn modelId="{E9AAA966-1609-4267-82A1-169087E7E675}" type="presParOf" srcId="{368B1A40-EA80-4641-ADFE-9DC3503ADF4B}" destId="{D069F2A4-272C-4A15-BA10-EA7F86A82D66}" srcOrd="4" destOrd="0" presId="urn:microsoft.com/office/officeart/2018/2/layout/IconVerticalSolidList"/>
    <dgm:cxn modelId="{76ECA41E-31D5-42DB-B61E-63FD4AB64E52}" type="presParOf" srcId="{D069F2A4-272C-4A15-BA10-EA7F86A82D66}" destId="{359F791B-290C-40D1-A1B0-D95F471502F7}" srcOrd="0" destOrd="0" presId="urn:microsoft.com/office/officeart/2018/2/layout/IconVerticalSolidList"/>
    <dgm:cxn modelId="{CDAE2E27-9BF8-4754-BC66-14E7C01A2449}" type="presParOf" srcId="{D069F2A4-272C-4A15-BA10-EA7F86A82D66}" destId="{AF89C027-3FE6-4EAA-92FD-4613D2254275}" srcOrd="1" destOrd="0" presId="urn:microsoft.com/office/officeart/2018/2/layout/IconVerticalSolidList"/>
    <dgm:cxn modelId="{19B945E6-5BFF-48F1-AF91-7BA71E300FD9}" type="presParOf" srcId="{D069F2A4-272C-4A15-BA10-EA7F86A82D66}" destId="{7757EBEC-AEC7-4E16-9E20-54134E6CBE9C}" srcOrd="2" destOrd="0" presId="urn:microsoft.com/office/officeart/2018/2/layout/IconVerticalSolidList"/>
    <dgm:cxn modelId="{F295E0EC-DFBA-4105-8E85-56F17AFF7A3D}" type="presParOf" srcId="{D069F2A4-272C-4A15-BA10-EA7F86A82D66}" destId="{3F0E8050-15A6-4604-BB9F-B144096DE729}" srcOrd="3" destOrd="0" presId="urn:microsoft.com/office/officeart/2018/2/layout/IconVerticalSolidList"/>
    <dgm:cxn modelId="{D25209DD-4A47-4E5F-9571-60B44D2D935D}" type="presParOf" srcId="{368B1A40-EA80-4641-ADFE-9DC3503ADF4B}" destId="{A575732B-DFF4-4BA6-B8C9-DC0EECF498D7}" srcOrd="5" destOrd="0" presId="urn:microsoft.com/office/officeart/2018/2/layout/IconVerticalSolidList"/>
    <dgm:cxn modelId="{8C61121D-F622-44D4-A982-78FD139FDCC9}" type="presParOf" srcId="{368B1A40-EA80-4641-ADFE-9DC3503ADF4B}" destId="{D975F6C3-FAD7-4AD5-BADF-EFD7FA8B3F2E}" srcOrd="6" destOrd="0" presId="urn:microsoft.com/office/officeart/2018/2/layout/IconVerticalSolidList"/>
    <dgm:cxn modelId="{BADB0C64-D60F-406E-A9A9-2AD5A3D7D0CE}" type="presParOf" srcId="{D975F6C3-FAD7-4AD5-BADF-EFD7FA8B3F2E}" destId="{E7CB792C-A6E5-47D3-A257-9C94287B6F73}" srcOrd="0" destOrd="0" presId="urn:microsoft.com/office/officeart/2018/2/layout/IconVerticalSolidList"/>
    <dgm:cxn modelId="{A80CA74D-0458-4863-9179-867BD9B8BD2A}" type="presParOf" srcId="{D975F6C3-FAD7-4AD5-BADF-EFD7FA8B3F2E}" destId="{147DAD5A-FF0F-4FFE-9068-83B193A8DBA7}" srcOrd="1" destOrd="0" presId="urn:microsoft.com/office/officeart/2018/2/layout/IconVerticalSolidList"/>
    <dgm:cxn modelId="{89070081-B9D0-49B5-91F5-694622AB4B7C}" type="presParOf" srcId="{D975F6C3-FAD7-4AD5-BADF-EFD7FA8B3F2E}" destId="{0B8FD57A-DC32-4C35-8F51-25C0CF2DB639}" srcOrd="2" destOrd="0" presId="urn:microsoft.com/office/officeart/2018/2/layout/IconVerticalSolidList"/>
    <dgm:cxn modelId="{AFE6DB7D-813E-4343-A608-EB0A62B7A3A3}" type="presParOf" srcId="{D975F6C3-FAD7-4AD5-BADF-EFD7FA8B3F2E}" destId="{E1C72732-1023-4DFD-8B79-6781E2AFE8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FA128-BA05-4B54-AAE7-44C0B9DCF7F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D6D781-D34A-4C59-86A3-097EF16B6FFB}">
      <dgm:prSet/>
      <dgm:spPr/>
      <dgm:t>
        <a:bodyPr/>
        <a:lstStyle/>
        <a:p>
          <a:r>
            <a:rPr lang="fr-FR" dirty="0"/>
            <a:t>L’école doit être au service du monde de l’entreprise  </a:t>
          </a:r>
          <a:endParaRPr lang="en-US" dirty="0"/>
        </a:p>
      </dgm:t>
    </dgm:pt>
    <dgm:pt modelId="{EF68EF0C-9C1F-4CB2-A533-F1B7DC7C8C6C}" type="parTrans" cxnId="{29905622-89F7-4A33-956A-29322D13DED0}">
      <dgm:prSet/>
      <dgm:spPr/>
      <dgm:t>
        <a:bodyPr/>
        <a:lstStyle/>
        <a:p>
          <a:endParaRPr lang="en-US"/>
        </a:p>
      </dgm:t>
    </dgm:pt>
    <dgm:pt modelId="{E199B9A3-FCAA-4C79-8B1C-A87CB5C8981B}" type="sibTrans" cxnId="{29905622-89F7-4A33-956A-29322D13DED0}">
      <dgm:prSet phldrT="1" phldr="0"/>
      <dgm:spPr/>
      <dgm:t>
        <a:bodyPr/>
        <a:lstStyle/>
        <a:p>
          <a:endParaRPr lang="en-US" dirty="0"/>
        </a:p>
      </dgm:t>
    </dgm:pt>
    <dgm:pt modelId="{A76359B5-0AC5-4CC6-B06B-596830CDAA0F}">
      <dgm:prSet custT="1"/>
      <dgm:spPr/>
      <dgm:t>
        <a:bodyPr/>
        <a:lstStyle/>
        <a:p>
          <a:r>
            <a:rPr lang="fr-FR" sz="1600" dirty="0"/>
            <a:t>Programmes adaptés</a:t>
          </a:r>
          <a:endParaRPr lang="en-US" sz="1600" dirty="0"/>
        </a:p>
      </dgm:t>
    </dgm:pt>
    <dgm:pt modelId="{5EDD93C9-BB52-4359-A732-183CD32A5E15}" type="parTrans" cxnId="{D15527E5-F12A-4D13-B0CC-95CE84A468A9}">
      <dgm:prSet/>
      <dgm:spPr/>
      <dgm:t>
        <a:bodyPr/>
        <a:lstStyle/>
        <a:p>
          <a:endParaRPr lang="en-US"/>
        </a:p>
      </dgm:t>
    </dgm:pt>
    <dgm:pt modelId="{67200693-76FC-4321-8E73-9ED0AE6F0F33}" type="sibTrans" cxnId="{D15527E5-F12A-4D13-B0CC-95CE84A468A9}">
      <dgm:prSet/>
      <dgm:spPr/>
      <dgm:t>
        <a:bodyPr/>
        <a:lstStyle/>
        <a:p>
          <a:endParaRPr lang="en-US"/>
        </a:p>
      </dgm:t>
    </dgm:pt>
    <dgm:pt modelId="{2956F08A-BD17-488D-8A41-385ECFB59D5E}">
      <dgm:prSet custT="1"/>
      <dgm:spPr/>
      <dgm:t>
        <a:bodyPr/>
        <a:lstStyle/>
        <a:p>
          <a:r>
            <a:rPr lang="fr-FR" sz="1600" dirty="0"/>
            <a:t>Travailleurs compétents, flexibles et adaptables</a:t>
          </a:r>
          <a:endParaRPr lang="en-US" sz="1600" dirty="0"/>
        </a:p>
      </dgm:t>
    </dgm:pt>
    <dgm:pt modelId="{0769919D-865D-4AE8-865C-1C219822DB30}" type="parTrans" cxnId="{73DBDB9E-0C6E-402F-8E99-86B5FF869B94}">
      <dgm:prSet/>
      <dgm:spPr/>
      <dgm:t>
        <a:bodyPr/>
        <a:lstStyle/>
        <a:p>
          <a:endParaRPr lang="en-US"/>
        </a:p>
      </dgm:t>
    </dgm:pt>
    <dgm:pt modelId="{171B4C52-23F6-4B83-939F-E2AA08507CAB}" type="sibTrans" cxnId="{73DBDB9E-0C6E-402F-8E99-86B5FF869B94}">
      <dgm:prSet/>
      <dgm:spPr/>
      <dgm:t>
        <a:bodyPr/>
        <a:lstStyle/>
        <a:p>
          <a:endParaRPr lang="en-US"/>
        </a:p>
      </dgm:t>
    </dgm:pt>
    <dgm:pt modelId="{C548B077-A458-4A65-8278-C7642B18B366}">
      <dgm:prSet custT="1"/>
      <dgm:spPr/>
      <dgm:t>
        <a:bodyPr/>
        <a:lstStyle/>
        <a:p>
          <a:r>
            <a:rPr lang="fr-FR" sz="1600" dirty="0"/>
            <a:t>Formation du capital humain tout au long de la vie</a:t>
          </a:r>
          <a:endParaRPr lang="en-US" sz="1600" dirty="0"/>
        </a:p>
      </dgm:t>
    </dgm:pt>
    <dgm:pt modelId="{15430841-603D-4A54-80BD-A8350FA804FA}" type="parTrans" cxnId="{4478FACC-48EB-4C9C-8BA8-B3FEE04510B4}">
      <dgm:prSet/>
      <dgm:spPr/>
      <dgm:t>
        <a:bodyPr/>
        <a:lstStyle/>
        <a:p>
          <a:endParaRPr lang="en-US"/>
        </a:p>
      </dgm:t>
    </dgm:pt>
    <dgm:pt modelId="{940EA3AE-8231-47E4-BE82-CE403C2E29A6}" type="sibTrans" cxnId="{4478FACC-48EB-4C9C-8BA8-B3FEE04510B4}">
      <dgm:prSet/>
      <dgm:spPr/>
      <dgm:t>
        <a:bodyPr/>
        <a:lstStyle/>
        <a:p>
          <a:endParaRPr lang="en-US"/>
        </a:p>
      </dgm:t>
    </dgm:pt>
    <dgm:pt modelId="{AB371539-2992-4E33-B2EF-C7AC29CC8B26}">
      <dgm:prSet/>
      <dgm:spPr/>
      <dgm:t>
        <a:bodyPr/>
        <a:lstStyle/>
        <a:p>
          <a:r>
            <a:rPr lang="fr-FR"/>
            <a:t>L’école doit se moderniser </a:t>
          </a:r>
          <a:endParaRPr lang="en-US"/>
        </a:p>
      </dgm:t>
    </dgm:pt>
    <dgm:pt modelId="{6D6B5908-D02C-4DC7-BAA1-BFDAE6ED1509}" type="parTrans" cxnId="{35CF64FC-029B-4AFE-82AD-AF8F81CFCF65}">
      <dgm:prSet/>
      <dgm:spPr/>
      <dgm:t>
        <a:bodyPr/>
        <a:lstStyle/>
        <a:p>
          <a:endParaRPr lang="en-US"/>
        </a:p>
      </dgm:t>
    </dgm:pt>
    <dgm:pt modelId="{A19A129A-6E6D-462C-A8E4-794E05A5FDA4}" type="sibTrans" cxnId="{35CF64FC-029B-4AFE-82AD-AF8F81CFCF65}">
      <dgm:prSet phldrT="2" phldr="0"/>
      <dgm:spPr/>
      <dgm:t>
        <a:bodyPr/>
        <a:lstStyle/>
        <a:p>
          <a:endParaRPr lang="en-US" dirty="0"/>
        </a:p>
      </dgm:t>
    </dgm:pt>
    <dgm:pt modelId="{1C87D28A-F79C-4DBD-AA43-FD4B310B70CC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Autonomie et responsabilisation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4432A677-920C-4A8A-88D3-B3E3ABF3B9AC}" type="parTrans" cxnId="{C067F2E3-4FD3-43D9-AF51-D43C3EDCE7C6}">
      <dgm:prSet/>
      <dgm:spPr/>
      <dgm:t>
        <a:bodyPr/>
        <a:lstStyle/>
        <a:p>
          <a:endParaRPr lang="en-US"/>
        </a:p>
      </dgm:t>
    </dgm:pt>
    <dgm:pt modelId="{A348F745-3721-4997-84DA-FC14A6398FDA}" type="sibTrans" cxnId="{C067F2E3-4FD3-43D9-AF51-D43C3EDCE7C6}">
      <dgm:prSet/>
      <dgm:spPr/>
      <dgm:t>
        <a:bodyPr/>
        <a:lstStyle/>
        <a:p>
          <a:endParaRPr lang="en-US"/>
        </a:p>
      </dgm:t>
    </dgm:pt>
    <dgm:pt modelId="{000E47F7-454E-4E46-B6C5-2A4AC64447CA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Libre concurrence renforcée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0D0C67C8-0D1E-4671-9125-32FE7E903C9B}" type="parTrans" cxnId="{7C97740B-5911-43B8-BFA4-9CCBE445CFE1}">
      <dgm:prSet/>
      <dgm:spPr/>
      <dgm:t>
        <a:bodyPr/>
        <a:lstStyle/>
        <a:p>
          <a:endParaRPr lang="en-US"/>
        </a:p>
      </dgm:t>
    </dgm:pt>
    <dgm:pt modelId="{92D0AD38-112C-42FA-9DAF-7C9F0439E123}" type="sibTrans" cxnId="{7C97740B-5911-43B8-BFA4-9CCBE445CFE1}">
      <dgm:prSet/>
      <dgm:spPr/>
      <dgm:t>
        <a:bodyPr/>
        <a:lstStyle/>
        <a:p>
          <a:endParaRPr lang="en-US"/>
        </a:p>
      </dgm:t>
    </dgm:pt>
    <dgm:pt modelId="{BEBE63FB-0A7E-4A1A-BE33-A756B0B24A61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Flexibilité des parcours de formation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B5BD6FE3-D197-454B-A1BA-DF108404DC18}" type="parTrans" cxnId="{4BED2B33-218E-46B5-A272-7F2828986296}">
      <dgm:prSet/>
      <dgm:spPr/>
      <dgm:t>
        <a:bodyPr/>
        <a:lstStyle/>
        <a:p>
          <a:endParaRPr lang="en-US"/>
        </a:p>
      </dgm:t>
    </dgm:pt>
    <dgm:pt modelId="{38A0A604-25A2-4D8A-BC8F-F03E9FB3F409}" type="sibTrans" cxnId="{4BED2B33-218E-46B5-A272-7F2828986296}">
      <dgm:prSet/>
      <dgm:spPr/>
      <dgm:t>
        <a:bodyPr/>
        <a:lstStyle/>
        <a:p>
          <a:endParaRPr lang="en-US"/>
        </a:p>
      </dgm:t>
    </dgm:pt>
    <dgm:pt modelId="{22B2AE43-7604-4599-BF90-055E0A88AC4B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Adaptabilité aux demandes du marché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D215998E-13E4-46BB-9D40-E77DD4656CDC}" type="parTrans" cxnId="{361B6C4F-6848-49A0-9C81-E3376A8799D3}">
      <dgm:prSet/>
      <dgm:spPr/>
      <dgm:t>
        <a:bodyPr/>
        <a:lstStyle/>
        <a:p>
          <a:endParaRPr lang="en-US"/>
        </a:p>
      </dgm:t>
    </dgm:pt>
    <dgm:pt modelId="{F7319C46-95BF-4D57-9BDA-DD20C42B15DC}" type="sibTrans" cxnId="{361B6C4F-6848-49A0-9C81-E3376A8799D3}">
      <dgm:prSet/>
      <dgm:spPr/>
      <dgm:t>
        <a:bodyPr/>
        <a:lstStyle/>
        <a:p>
          <a:endParaRPr lang="en-US"/>
        </a:p>
      </dgm:t>
    </dgm:pt>
    <dgm:pt modelId="{E7C0E96F-7566-4715-A7E6-8C34E02E2884}">
      <dgm:prSet/>
      <dgm:spPr/>
      <dgm:t>
        <a:bodyPr/>
        <a:lstStyle/>
        <a:p>
          <a:r>
            <a:rPr lang="fr-FR"/>
            <a:t>L’école doit être efficiente </a:t>
          </a:r>
          <a:endParaRPr lang="en-US"/>
        </a:p>
      </dgm:t>
    </dgm:pt>
    <dgm:pt modelId="{41AA0C80-22B8-431A-9146-4AF68BB9D13E}" type="parTrans" cxnId="{BF73AFA7-D670-449E-89DE-5A9EA075D4D6}">
      <dgm:prSet/>
      <dgm:spPr/>
      <dgm:t>
        <a:bodyPr/>
        <a:lstStyle/>
        <a:p>
          <a:endParaRPr lang="en-US"/>
        </a:p>
      </dgm:t>
    </dgm:pt>
    <dgm:pt modelId="{0EE4A9A9-985B-4FD3-A8B9-331B5F0A69AA}" type="sibTrans" cxnId="{BF73AFA7-D670-449E-89DE-5A9EA075D4D6}">
      <dgm:prSet phldrT="3" phldr="0"/>
      <dgm:spPr/>
      <dgm:t>
        <a:bodyPr/>
        <a:lstStyle/>
        <a:p>
          <a:endParaRPr lang="en-US"/>
        </a:p>
      </dgm:t>
    </dgm:pt>
    <dgm:pt modelId="{AD7D21EB-66A0-4394-BBF0-45A2802E8C26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Faire mieux avec moins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0C313472-8A58-4D23-AB0C-C6358BF29A2C}" type="parTrans" cxnId="{32CC5A0F-01B8-4BF0-B15A-B578A1834DEC}">
      <dgm:prSet/>
      <dgm:spPr/>
      <dgm:t>
        <a:bodyPr/>
        <a:lstStyle/>
        <a:p>
          <a:endParaRPr lang="en-US"/>
        </a:p>
      </dgm:t>
    </dgm:pt>
    <dgm:pt modelId="{EFA2F404-FEBC-4BD2-AF78-CAEE959BDFFF}" type="sibTrans" cxnId="{32CC5A0F-01B8-4BF0-B15A-B578A1834DEC}">
      <dgm:prSet/>
      <dgm:spPr/>
      <dgm:t>
        <a:bodyPr/>
        <a:lstStyle/>
        <a:p>
          <a:endParaRPr lang="en-US"/>
        </a:p>
      </dgm:t>
    </dgm:pt>
    <dgm:pt modelId="{3F661C08-B425-4906-A1E1-61C8866EE88C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New Public Management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48409720-6A19-4DFB-9AF0-9C63D8BF1C5D}" type="parTrans" cxnId="{DD636218-BB18-4A4E-8C5D-5694474BFD71}">
      <dgm:prSet/>
      <dgm:spPr/>
      <dgm:t>
        <a:bodyPr/>
        <a:lstStyle/>
        <a:p>
          <a:endParaRPr lang="en-US"/>
        </a:p>
      </dgm:t>
    </dgm:pt>
    <dgm:pt modelId="{077FEA80-FBA4-4D4B-8143-860617CCD9C4}" type="sibTrans" cxnId="{DD636218-BB18-4A4E-8C5D-5694474BFD71}">
      <dgm:prSet/>
      <dgm:spPr/>
      <dgm:t>
        <a:bodyPr/>
        <a:lstStyle/>
        <a:p>
          <a:endParaRPr lang="en-US"/>
        </a:p>
      </dgm:t>
    </dgm:pt>
    <dgm:pt modelId="{784FEE29-EAF5-49BA-87AD-208010D3973D}">
      <dgm:prSet/>
      <dgm:spPr/>
      <dgm:t>
        <a:bodyPr/>
        <a:lstStyle/>
        <a:p>
          <a:r>
            <a:rPr lang="fr-FR"/>
            <a:t>L’école doit se soumettre à la logique néo-libérale</a:t>
          </a:r>
          <a:endParaRPr lang="en-US"/>
        </a:p>
      </dgm:t>
    </dgm:pt>
    <dgm:pt modelId="{4DC8AA64-43C4-4A8C-B76C-897F6773C35E}" type="parTrans" cxnId="{2BB993D6-3D26-4595-A10B-57C11265A9D0}">
      <dgm:prSet/>
      <dgm:spPr/>
      <dgm:t>
        <a:bodyPr/>
        <a:lstStyle/>
        <a:p>
          <a:endParaRPr lang="en-US"/>
        </a:p>
      </dgm:t>
    </dgm:pt>
    <dgm:pt modelId="{5916A77C-91B3-477C-BE89-3EB6487B894A}" type="sibTrans" cxnId="{2BB993D6-3D26-4595-A10B-57C11265A9D0}">
      <dgm:prSet phldrT="4" phldr="0"/>
      <dgm:spPr/>
      <dgm:t>
        <a:bodyPr/>
        <a:lstStyle/>
        <a:p>
          <a:endParaRPr lang="en-US"/>
        </a:p>
      </dgm:t>
    </dgm:pt>
    <dgm:pt modelId="{2BCB343B-2E2D-4527-9076-C9163900F9D9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Incorporation dans la sphère publique de la logique de l’entreprise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B52E932-78C6-480D-B854-D8979A6EA246}" type="parTrans" cxnId="{80E17B4D-3871-4B45-BFDD-99B915EC128C}">
      <dgm:prSet/>
      <dgm:spPr/>
      <dgm:t>
        <a:bodyPr/>
        <a:lstStyle/>
        <a:p>
          <a:endParaRPr lang="en-US"/>
        </a:p>
      </dgm:t>
    </dgm:pt>
    <dgm:pt modelId="{94E34965-7465-4D88-951E-BF5370174340}" type="sibTrans" cxnId="{80E17B4D-3871-4B45-BFDD-99B915EC128C}">
      <dgm:prSet/>
      <dgm:spPr/>
      <dgm:t>
        <a:bodyPr/>
        <a:lstStyle/>
        <a:p>
          <a:endParaRPr lang="en-US"/>
        </a:p>
      </dgm:t>
    </dgm:pt>
    <dgm:pt modelId="{8CC2E5F4-A333-40E8-AF34-98FC8B36E2EA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Contrats d’objectifs</a:t>
          </a:r>
        </a:p>
      </dgm:t>
    </dgm:pt>
    <dgm:pt modelId="{3ED2ADB1-B6C9-4594-B8A7-E726D4BA5517}" type="parTrans" cxnId="{2C457C49-D475-4F1C-ADC4-0A177797A492}">
      <dgm:prSet/>
      <dgm:spPr/>
      <dgm:t>
        <a:bodyPr/>
        <a:lstStyle/>
        <a:p>
          <a:endParaRPr lang="fr-BE"/>
        </a:p>
      </dgm:t>
    </dgm:pt>
    <dgm:pt modelId="{7477461D-2AD5-4911-9089-4D0C0CD1A474}" type="sibTrans" cxnId="{2C457C49-D475-4F1C-ADC4-0A177797A492}">
      <dgm:prSet/>
      <dgm:spPr/>
      <dgm:t>
        <a:bodyPr/>
        <a:lstStyle/>
        <a:p>
          <a:endParaRPr lang="fr-BE"/>
        </a:p>
      </dgm:t>
    </dgm:pt>
    <dgm:pt modelId="{91B2606A-5A39-4260-AA11-CAD7C4DA21EB}" type="pres">
      <dgm:prSet presAssocID="{683FA128-BA05-4B54-AAE7-44C0B9DCF7FB}" presName="Name0" presStyleCnt="0">
        <dgm:presLayoutVars>
          <dgm:dir/>
          <dgm:animLvl val="lvl"/>
          <dgm:resizeHandles val="exact"/>
        </dgm:presLayoutVars>
      </dgm:prSet>
      <dgm:spPr/>
    </dgm:pt>
    <dgm:pt modelId="{A771BA59-322D-4B66-AE9C-474CCD62EBA8}" type="pres">
      <dgm:prSet presAssocID="{D4D6D781-D34A-4C59-86A3-097EF16B6FFB}" presName="linNode" presStyleCnt="0"/>
      <dgm:spPr/>
    </dgm:pt>
    <dgm:pt modelId="{47C56866-7926-447F-9A47-BDFA0D67F21D}" type="pres">
      <dgm:prSet presAssocID="{D4D6D781-D34A-4C59-86A3-097EF16B6FFB}" presName="parentText" presStyleLbl="node1" presStyleIdx="0" presStyleCnt="4" custLinFactNeighborX="-503" custLinFactNeighborY="-1747">
        <dgm:presLayoutVars>
          <dgm:chMax val="1"/>
          <dgm:bulletEnabled val="1"/>
        </dgm:presLayoutVars>
      </dgm:prSet>
      <dgm:spPr/>
    </dgm:pt>
    <dgm:pt modelId="{32A1D3BD-BF11-4B54-AD6A-A39311B888A9}" type="pres">
      <dgm:prSet presAssocID="{D4D6D781-D34A-4C59-86A3-097EF16B6FFB}" presName="descendantText" presStyleLbl="alignAccFollowNode1" presStyleIdx="0" presStyleCnt="4">
        <dgm:presLayoutVars>
          <dgm:bulletEnabled val="1"/>
        </dgm:presLayoutVars>
      </dgm:prSet>
      <dgm:spPr/>
    </dgm:pt>
    <dgm:pt modelId="{E7ABBFCE-E1CD-4C10-8250-1C1017924A00}" type="pres">
      <dgm:prSet presAssocID="{E199B9A3-FCAA-4C79-8B1C-A87CB5C8981B}" presName="sp" presStyleCnt="0"/>
      <dgm:spPr/>
    </dgm:pt>
    <dgm:pt modelId="{3D275479-CCB1-407A-BB80-4688C852F130}" type="pres">
      <dgm:prSet presAssocID="{AB371539-2992-4E33-B2EF-C7AC29CC8B26}" presName="linNode" presStyleCnt="0"/>
      <dgm:spPr/>
    </dgm:pt>
    <dgm:pt modelId="{F2D3925F-8237-4B20-A127-D2F0091C011D}" type="pres">
      <dgm:prSet presAssocID="{AB371539-2992-4E33-B2EF-C7AC29CC8B2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396A988-63DF-430E-80DF-C963193BB01B}" type="pres">
      <dgm:prSet presAssocID="{AB371539-2992-4E33-B2EF-C7AC29CC8B26}" presName="descendantText" presStyleLbl="alignAccFollowNode1" presStyleIdx="1" presStyleCnt="4" custScaleY="125659">
        <dgm:presLayoutVars>
          <dgm:bulletEnabled val="1"/>
        </dgm:presLayoutVars>
      </dgm:prSet>
      <dgm:spPr/>
    </dgm:pt>
    <dgm:pt modelId="{053C4B1B-25F8-40D6-8A88-09A70C0E4D81}" type="pres">
      <dgm:prSet presAssocID="{A19A129A-6E6D-462C-A8E4-794E05A5FDA4}" presName="sp" presStyleCnt="0"/>
      <dgm:spPr/>
    </dgm:pt>
    <dgm:pt modelId="{18EFF0C5-3267-4ADF-9669-ABB5CD83DC76}" type="pres">
      <dgm:prSet presAssocID="{E7C0E96F-7566-4715-A7E6-8C34E02E2884}" presName="linNode" presStyleCnt="0"/>
      <dgm:spPr/>
    </dgm:pt>
    <dgm:pt modelId="{35A9EDC9-C461-4D0C-87FE-F1CA514562A6}" type="pres">
      <dgm:prSet presAssocID="{E7C0E96F-7566-4715-A7E6-8C34E02E288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B4FC49F-224F-4889-931A-4542EFF6D45C}" type="pres">
      <dgm:prSet presAssocID="{E7C0E96F-7566-4715-A7E6-8C34E02E2884}" presName="descendantText" presStyleLbl="alignAccFollowNode1" presStyleIdx="2" presStyleCnt="4">
        <dgm:presLayoutVars>
          <dgm:bulletEnabled val="1"/>
        </dgm:presLayoutVars>
      </dgm:prSet>
      <dgm:spPr/>
    </dgm:pt>
    <dgm:pt modelId="{D88B4443-053C-47C5-B7D4-81C776854B5E}" type="pres">
      <dgm:prSet presAssocID="{0EE4A9A9-985B-4FD3-A8B9-331B5F0A69AA}" presName="sp" presStyleCnt="0"/>
      <dgm:spPr/>
    </dgm:pt>
    <dgm:pt modelId="{B257B5F8-321B-497C-A424-F107ADC6D5B7}" type="pres">
      <dgm:prSet presAssocID="{784FEE29-EAF5-49BA-87AD-208010D3973D}" presName="linNode" presStyleCnt="0"/>
      <dgm:spPr/>
    </dgm:pt>
    <dgm:pt modelId="{94B56722-98CB-4EC1-90E0-FC60D1D27F53}" type="pres">
      <dgm:prSet presAssocID="{784FEE29-EAF5-49BA-87AD-208010D3973D}" presName="parentText" presStyleLbl="node1" presStyleIdx="3" presStyleCnt="4" custLinFactNeighborY="20677">
        <dgm:presLayoutVars>
          <dgm:chMax val="1"/>
          <dgm:bulletEnabled val="1"/>
        </dgm:presLayoutVars>
      </dgm:prSet>
      <dgm:spPr/>
    </dgm:pt>
    <dgm:pt modelId="{46A1D620-73F3-43D1-8BB2-AD776EE9C955}" type="pres">
      <dgm:prSet presAssocID="{784FEE29-EAF5-49BA-87AD-208010D3973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2F7D802-A57F-4396-B993-5EEEFC2302E4}" type="presOf" srcId="{22B2AE43-7604-4599-BF90-055E0A88AC4B}" destId="{6396A988-63DF-430E-80DF-C963193BB01B}" srcOrd="0" destOrd="3" presId="urn:microsoft.com/office/officeart/2005/8/layout/vList5"/>
    <dgm:cxn modelId="{1BF4C105-F4B1-40AA-B7BB-149031F19DCF}" type="presOf" srcId="{2BCB343B-2E2D-4527-9076-C9163900F9D9}" destId="{46A1D620-73F3-43D1-8BB2-AD776EE9C955}" srcOrd="0" destOrd="0" presId="urn:microsoft.com/office/officeart/2005/8/layout/vList5"/>
    <dgm:cxn modelId="{7C97740B-5911-43B8-BFA4-9CCBE445CFE1}" srcId="{AB371539-2992-4E33-B2EF-C7AC29CC8B26}" destId="{000E47F7-454E-4E46-B6C5-2A4AC64447CA}" srcOrd="1" destOrd="0" parTransId="{0D0C67C8-0D1E-4671-9125-32FE7E903C9B}" sibTransId="{92D0AD38-112C-42FA-9DAF-7C9F0439E123}"/>
    <dgm:cxn modelId="{32CC5A0F-01B8-4BF0-B15A-B578A1834DEC}" srcId="{E7C0E96F-7566-4715-A7E6-8C34E02E2884}" destId="{AD7D21EB-66A0-4394-BBF0-45A2802E8C26}" srcOrd="0" destOrd="0" parTransId="{0C313472-8A58-4D23-AB0C-C6358BF29A2C}" sibTransId="{EFA2F404-FEBC-4BD2-AF78-CAEE959BDFFF}"/>
    <dgm:cxn modelId="{DD636218-BB18-4A4E-8C5D-5694474BFD71}" srcId="{E7C0E96F-7566-4715-A7E6-8C34E02E2884}" destId="{3F661C08-B425-4906-A1E1-61C8866EE88C}" srcOrd="2" destOrd="0" parTransId="{48409720-6A19-4DFB-9AF0-9C63D8BF1C5D}" sibTransId="{077FEA80-FBA4-4D4B-8143-860617CCD9C4}"/>
    <dgm:cxn modelId="{29905622-89F7-4A33-956A-29322D13DED0}" srcId="{683FA128-BA05-4B54-AAE7-44C0B9DCF7FB}" destId="{D4D6D781-D34A-4C59-86A3-097EF16B6FFB}" srcOrd="0" destOrd="0" parTransId="{EF68EF0C-9C1F-4CB2-A533-F1B7DC7C8C6C}" sibTransId="{E199B9A3-FCAA-4C79-8B1C-A87CB5C8981B}"/>
    <dgm:cxn modelId="{72D6EF2A-AC1C-4210-9B90-4C44566113A3}" type="presOf" srcId="{2956F08A-BD17-488D-8A41-385ECFB59D5E}" destId="{32A1D3BD-BF11-4B54-AD6A-A39311B888A9}" srcOrd="0" destOrd="1" presId="urn:microsoft.com/office/officeart/2005/8/layout/vList5"/>
    <dgm:cxn modelId="{4BED2B33-218E-46B5-A272-7F2828986296}" srcId="{AB371539-2992-4E33-B2EF-C7AC29CC8B26}" destId="{BEBE63FB-0A7E-4A1A-BE33-A756B0B24A61}" srcOrd="2" destOrd="0" parTransId="{B5BD6FE3-D197-454B-A1BA-DF108404DC18}" sibTransId="{38A0A604-25A2-4D8A-BC8F-F03E9FB3F409}"/>
    <dgm:cxn modelId="{7A89EB41-A462-41BB-BCCC-74C9DFC5DC16}" type="presOf" srcId="{A76359B5-0AC5-4CC6-B06B-596830CDAA0F}" destId="{32A1D3BD-BF11-4B54-AD6A-A39311B888A9}" srcOrd="0" destOrd="0" presId="urn:microsoft.com/office/officeart/2005/8/layout/vList5"/>
    <dgm:cxn modelId="{2C457C49-D475-4F1C-ADC4-0A177797A492}" srcId="{E7C0E96F-7566-4715-A7E6-8C34E02E2884}" destId="{8CC2E5F4-A333-40E8-AF34-98FC8B36E2EA}" srcOrd="1" destOrd="0" parTransId="{3ED2ADB1-B6C9-4594-B8A7-E726D4BA5517}" sibTransId="{7477461D-2AD5-4911-9089-4D0C0CD1A474}"/>
    <dgm:cxn modelId="{80E17B4D-3871-4B45-BFDD-99B915EC128C}" srcId="{784FEE29-EAF5-49BA-87AD-208010D3973D}" destId="{2BCB343B-2E2D-4527-9076-C9163900F9D9}" srcOrd="0" destOrd="0" parTransId="{5B52E932-78C6-480D-B854-D8979A6EA246}" sibTransId="{94E34965-7465-4D88-951E-BF5370174340}"/>
    <dgm:cxn modelId="{A3C82E6F-B8A2-4AFA-B7F5-8300A21B7671}" type="presOf" srcId="{AD7D21EB-66A0-4394-BBF0-45A2802E8C26}" destId="{5B4FC49F-224F-4889-931A-4542EFF6D45C}" srcOrd="0" destOrd="0" presId="urn:microsoft.com/office/officeart/2005/8/layout/vList5"/>
    <dgm:cxn modelId="{361B6C4F-6848-49A0-9C81-E3376A8799D3}" srcId="{AB371539-2992-4E33-B2EF-C7AC29CC8B26}" destId="{22B2AE43-7604-4599-BF90-055E0A88AC4B}" srcOrd="3" destOrd="0" parTransId="{D215998E-13E4-46BB-9D40-E77DD4656CDC}" sibTransId="{F7319C46-95BF-4D57-9BDA-DD20C42B15DC}"/>
    <dgm:cxn modelId="{C0B22772-144B-406B-803D-6EBF6BC329FC}" type="presOf" srcId="{AB371539-2992-4E33-B2EF-C7AC29CC8B26}" destId="{F2D3925F-8237-4B20-A127-D2F0091C011D}" srcOrd="0" destOrd="0" presId="urn:microsoft.com/office/officeart/2005/8/layout/vList5"/>
    <dgm:cxn modelId="{A4525F82-B926-41CA-BBDA-9FCA7AAE6F58}" type="presOf" srcId="{E7C0E96F-7566-4715-A7E6-8C34E02E2884}" destId="{35A9EDC9-C461-4D0C-87FE-F1CA514562A6}" srcOrd="0" destOrd="0" presId="urn:microsoft.com/office/officeart/2005/8/layout/vList5"/>
    <dgm:cxn modelId="{73DBDB9E-0C6E-402F-8E99-86B5FF869B94}" srcId="{D4D6D781-D34A-4C59-86A3-097EF16B6FFB}" destId="{2956F08A-BD17-488D-8A41-385ECFB59D5E}" srcOrd="1" destOrd="0" parTransId="{0769919D-865D-4AE8-865C-1C219822DB30}" sibTransId="{171B4C52-23F6-4B83-939F-E2AA08507CAB}"/>
    <dgm:cxn modelId="{6AE8BEA0-E2F4-453D-AD6A-DBE497A3ECDE}" type="presOf" srcId="{BEBE63FB-0A7E-4A1A-BE33-A756B0B24A61}" destId="{6396A988-63DF-430E-80DF-C963193BB01B}" srcOrd="0" destOrd="2" presId="urn:microsoft.com/office/officeart/2005/8/layout/vList5"/>
    <dgm:cxn modelId="{C01FD4A2-3571-41E7-9573-DE43A2924DB6}" type="presOf" srcId="{1C87D28A-F79C-4DBD-AA43-FD4B310B70CC}" destId="{6396A988-63DF-430E-80DF-C963193BB01B}" srcOrd="0" destOrd="0" presId="urn:microsoft.com/office/officeart/2005/8/layout/vList5"/>
    <dgm:cxn modelId="{BF73AFA7-D670-449E-89DE-5A9EA075D4D6}" srcId="{683FA128-BA05-4B54-AAE7-44C0B9DCF7FB}" destId="{E7C0E96F-7566-4715-A7E6-8C34E02E2884}" srcOrd="2" destOrd="0" parTransId="{41AA0C80-22B8-431A-9146-4AF68BB9D13E}" sibTransId="{0EE4A9A9-985B-4FD3-A8B9-331B5F0A69AA}"/>
    <dgm:cxn modelId="{8CE392A9-5986-42AB-8500-CDDB262FF15D}" type="presOf" srcId="{D4D6D781-D34A-4C59-86A3-097EF16B6FFB}" destId="{47C56866-7926-447F-9A47-BDFA0D67F21D}" srcOrd="0" destOrd="0" presId="urn:microsoft.com/office/officeart/2005/8/layout/vList5"/>
    <dgm:cxn modelId="{DCD833C2-775F-4342-ABF1-CF1406BE664B}" type="presOf" srcId="{3F661C08-B425-4906-A1E1-61C8866EE88C}" destId="{5B4FC49F-224F-4889-931A-4542EFF6D45C}" srcOrd="0" destOrd="2" presId="urn:microsoft.com/office/officeart/2005/8/layout/vList5"/>
    <dgm:cxn modelId="{C4DA46C7-5676-4E44-9BD2-D49266B96DAF}" type="presOf" srcId="{C548B077-A458-4A65-8278-C7642B18B366}" destId="{32A1D3BD-BF11-4B54-AD6A-A39311B888A9}" srcOrd="0" destOrd="2" presId="urn:microsoft.com/office/officeart/2005/8/layout/vList5"/>
    <dgm:cxn modelId="{4478FACC-48EB-4C9C-8BA8-B3FEE04510B4}" srcId="{D4D6D781-D34A-4C59-86A3-097EF16B6FFB}" destId="{C548B077-A458-4A65-8278-C7642B18B366}" srcOrd="2" destOrd="0" parTransId="{15430841-603D-4A54-80BD-A8350FA804FA}" sibTransId="{940EA3AE-8231-47E4-BE82-CE403C2E29A6}"/>
    <dgm:cxn modelId="{692984D1-1CEC-40A0-98D7-825E2929BA74}" type="presOf" srcId="{683FA128-BA05-4B54-AAE7-44C0B9DCF7FB}" destId="{91B2606A-5A39-4260-AA11-CAD7C4DA21EB}" srcOrd="0" destOrd="0" presId="urn:microsoft.com/office/officeart/2005/8/layout/vList5"/>
    <dgm:cxn modelId="{2BB993D6-3D26-4595-A10B-57C11265A9D0}" srcId="{683FA128-BA05-4B54-AAE7-44C0B9DCF7FB}" destId="{784FEE29-EAF5-49BA-87AD-208010D3973D}" srcOrd="3" destOrd="0" parTransId="{4DC8AA64-43C4-4A8C-B76C-897F6773C35E}" sibTransId="{5916A77C-91B3-477C-BE89-3EB6487B894A}"/>
    <dgm:cxn modelId="{023D59DE-1AF1-4E3B-B6EC-98BA9B444A79}" type="presOf" srcId="{8CC2E5F4-A333-40E8-AF34-98FC8B36E2EA}" destId="{5B4FC49F-224F-4889-931A-4542EFF6D45C}" srcOrd="0" destOrd="1" presId="urn:microsoft.com/office/officeart/2005/8/layout/vList5"/>
    <dgm:cxn modelId="{C067F2E3-4FD3-43D9-AF51-D43C3EDCE7C6}" srcId="{AB371539-2992-4E33-B2EF-C7AC29CC8B26}" destId="{1C87D28A-F79C-4DBD-AA43-FD4B310B70CC}" srcOrd="0" destOrd="0" parTransId="{4432A677-920C-4A8A-88D3-B3E3ABF3B9AC}" sibTransId="{A348F745-3721-4997-84DA-FC14A6398FDA}"/>
    <dgm:cxn modelId="{D15527E5-F12A-4D13-B0CC-95CE84A468A9}" srcId="{D4D6D781-D34A-4C59-86A3-097EF16B6FFB}" destId="{A76359B5-0AC5-4CC6-B06B-596830CDAA0F}" srcOrd="0" destOrd="0" parTransId="{5EDD93C9-BB52-4359-A732-183CD32A5E15}" sibTransId="{67200693-76FC-4321-8E73-9ED0AE6F0F33}"/>
    <dgm:cxn modelId="{B03491F0-BD3E-4A5E-9DD2-8FDBEFA8619B}" type="presOf" srcId="{784FEE29-EAF5-49BA-87AD-208010D3973D}" destId="{94B56722-98CB-4EC1-90E0-FC60D1D27F53}" srcOrd="0" destOrd="0" presId="urn:microsoft.com/office/officeart/2005/8/layout/vList5"/>
    <dgm:cxn modelId="{5C1B65F7-445F-42A3-BCFA-AB505B6823A0}" type="presOf" srcId="{000E47F7-454E-4E46-B6C5-2A4AC64447CA}" destId="{6396A988-63DF-430E-80DF-C963193BB01B}" srcOrd="0" destOrd="1" presId="urn:microsoft.com/office/officeart/2005/8/layout/vList5"/>
    <dgm:cxn modelId="{35CF64FC-029B-4AFE-82AD-AF8F81CFCF65}" srcId="{683FA128-BA05-4B54-AAE7-44C0B9DCF7FB}" destId="{AB371539-2992-4E33-B2EF-C7AC29CC8B26}" srcOrd="1" destOrd="0" parTransId="{6D6B5908-D02C-4DC7-BAA1-BFDAE6ED1509}" sibTransId="{A19A129A-6E6D-462C-A8E4-794E05A5FDA4}"/>
    <dgm:cxn modelId="{3DAD6B95-E597-45E1-ADD1-148DE5B94268}" type="presParOf" srcId="{91B2606A-5A39-4260-AA11-CAD7C4DA21EB}" destId="{A771BA59-322D-4B66-AE9C-474CCD62EBA8}" srcOrd="0" destOrd="0" presId="urn:microsoft.com/office/officeart/2005/8/layout/vList5"/>
    <dgm:cxn modelId="{984512F5-92F6-4D6E-AB94-0532E00D4C18}" type="presParOf" srcId="{A771BA59-322D-4B66-AE9C-474CCD62EBA8}" destId="{47C56866-7926-447F-9A47-BDFA0D67F21D}" srcOrd="0" destOrd="0" presId="urn:microsoft.com/office/officeart/2005/8/layout/vList5"/>
    <dgm:cxn modelId="{EA52D13C-B4B9-41C2-8104-EE13B2DA604F}" type="presParOf" srcId="{A771BA59-322D-4B66-AE9C-474CCD62EBA8}" destId="{32A1D3BD-BF11-4B54-AD6A-A39311B888A9}" srcOrd="1" destOrd="0" presId="urn:microsoft.com/office/officeart/2005/8/layout/vList5"/>
    <dgm:cxn modelId="{91B219D4-02D5-4043-85B4-9A7422B5F7C5}" type="presParOf" srcId="{91B2606A-5A39-4260-AA11-CAD7C4DA21EB}" destId="{E7ABBFCE-E1CD-4C10-8250-1C1017924A00}" srcOrd="1" destOrd="0" presId="urn:microsoft.com/office/officeart/2005/8/layout/vList5"/>
    <dgm:cxn modelId="{6CE8E48A-6AEC-4059-B369-821A53697A37}" type="presParOf" srcId="{91B2606A-5A39-4260-AA11-CAD7C4DA21EB}" destId="{3D275479-CCB1-407A-BB80-4688C852F130}" srcOrd="2" destOrd="0" presId="urn:microsoft.com/office/officeart/2005/8/layout/vList5"/>
    <dgm:cxn modelId="{6D31E733-BEE9-4856-B141-9439F8E32239}" type="presParOf" srcId="{3D275479-CCB1-407A-BB80-4688C852F130}" destId="{F2D3925F-8237-4B20-A127-D2F0091C011D}" srcOrd="0" destOrd="0" presId="urn:microsoft.com/office/officeart/2005/8/layout/vList5"/>
    <dgm:cxn modelId="{78568247-82BD-4EAF-976C-EC8288F038E2}" type="presParOf" srcId="{3D275479-CCB1-407A-BB80-4688C852F130}" destId="{6396A988-63DF-430E-80DF-C963193BB01B}" srcOrd="1" destOrd="0" presId="urn:microsoft.com/office/officeart/2005/8/layout/vList5"/>
    <dgm:cxn modelId="{622CF0EA-270B-4710-8DEC-7A41B4DEB235}" type="presParOf" srcId="{91B2606A-5A39-4260-AA11-CAD7C4DA21EB}" destId="{053C4B1B-25F8-40D6-8A88-09A70C0E4D81}" srcOrd="3" destOrd="0" presId="urn:microsoft.com/office/officeart/2005/8/layout/vList5"/>
    <dgm:cxn modelId="{78C65FD3-5CFD-437F-A737-FC2FA2494075}" type="presParOf" srcId="{91B2606A-5A39-4260-AA11-CAD7C4DA21EB}" destId="{18EFF0C5-3267-4ADF-9669-ABB5CD83DC76}" srcOrd="4" destOrd="0" presId="urn:microsoft.com/office/officeart/2005/8/layout/vList5"/>
    <dgm:cxn modelId="{D90E5781-CBDD-4317-9930-6F25F9A7556B}" type="presParOf" srcId="{18EFF0C5-3267-4ADF-9669-ABB5CD83DC76}" destId="{35A9EDC9-C461-4D0C-87FE-F1CA514562A6}" srcOrd="0" destOrd="0" presId="urn:microsoft.com/office/officeart/2005/8/layout/vList5"/>
    <dgm:cxn modelId="{7640B552-2C8E-4AC2-916B-08887DDAE553}" type="presParOf" srcId="{18EFF0C5-3267-4ADF-9669-ABB5CD83DC76}" destId="{5B4FC49F-224F-4889-931A-4542EFF6D45C}" srcOrd="1" destOrd="0" presId="urn:microsoft.com/office/officeart/2005/8/layout/vList5"/>
    <dgm:cxn modelId="{F402E0E9-1B17-480A-B391-842A4CAF0121}" type="presParOf" srcId="{91B2606A-5A39-4260-AA11-CAD7C4DA21EB}" destId="{D88B4443-053C-47C5-B7D4-81C776854B5E}" srcOrd="5" destOrd="0" presId="urn:microsoft.com/office/officeart/2005/8/layout/vList5"/>
    <dgm:cxn modelId="{F4C12A3B-3B9F-4B59-8207-25ABECF31175}" type="presParOf" srcId="{91B2606A-5A39-4260-AA11-CAD7C4DA21EB}" destId="{B257B5F8-321B-497C-A424-F107ADC6D5B7}" srcOrd="6" destOrd="0" presId="urn:microsoft.com/office/officeart/2005/8/layout/vList5"/>
    <dgm:cxn modelId="{7534B9DD-1B98-4B76-8724-E50D36956868}" type="presParOf" srcId="{B257B5F8-321B-497C-A424-F107ADC6D5B7}" destId="{94B56722-98CB-4EC1-90E0-FC60D1D27F53}" srcOrd="0" destOrd="0" presId="urn:microsoft.com/office/officeart/2005/8/layout/vList5"/>
    <dgm:cxn modelId="{057994C0-6883-4B82-878B-A5C4FDE81492}" type="presParOf" srcId="{B257B5F8-321B-497C-A424-F107ADC6D5B7}" destId="{46A1D620-73F3-43D1-8BB2-AD776EE9C9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E7733-B52D-4563-89E3-E12F9D564A14}">
      <dsp:nvSpPr>
        <dsp:cNvPr id="0" name=""/>
        <dsp:cNvSpPr/>
      </dsp:nvSpPr>
      <dsp:spPr>
        <a:xfrm>
          <a:off x="0" y="1683"/>
          <a:ext cx="9404352" cy="853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8C833-C1C7-4CA8-BC25-5093092605F9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DFFB7-376C-4BBA-9653-2E822F893D48}">
      <dsp:nvSpPr>
        <dsp:cNvPr id="0" name=""/>
        <dsp:cNvSpPr/>
      </dsp:nvSpPr>
      <dsp:spPr>
        <a:xfrm>
          <a:off x="985535" y="168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Période de croissance économique forte</a:t>
          </a:r>
          <a:endParaRPr lang="en-US" sz="2200" kern="1200" dirty="0"/>
        </a:p>
      </dsp:txBody>
      <dsp:txXfrm>
        <a:off x="985535" y="1683"/>
        <a:ext cx="8418816" cy="853277"/>
      </dsp:txXfrm>
    </dsp:sp>
    <dsp:sp modelId="{2FEBE423-A293-479E-B257-61A938C297B0}">
      <dsp:nvSpPr>
        <dsp:cNvPr id="0" name=""/>
        <dsp:cNvSpPr/>
      </dsp:nvSpPr>
      <dsp:spPr>
        <a:xfrm>
          <a:off x="0" y="1068280"/>
          <a:ext cx="9404352" cy="8532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FF2CB-1281-42F3-A176-E82939C0843D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94FFF-00EB-427B-B901-AE1AA376499C}">
      <dsp:nvSpPr>
        <dsp:cNvPr id="0" name=""/>
        <dsp:cNvSpPr/>
      </dsp:nvSpPr>
      <dsp:spPr>
        <a:xfrm>
          <a:off x="985535" y="1068280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Massification de l’enseignement secondaire</a:t>
          </a:r>
          <a:endParaRPr lang="en-US" sz="2200" kern="1200"/>
        </a:p>
      </dsp:txBody>
      <dsp:txXfrm>
        <a:off x="985535" y="1068280"/>
        <a:ext cx="8418816" cy="853277"/>
      </dsp:txXfrm>
    </dsp:sp>
    <dsp:sp modelId="{359F791B-290C-40D1-A1B0-D95F471502F7}">
      <dsp:nvSpPr>
        <dsp:cNvPr id="0" name=""/>
        <dsp:cNvSpPr/>
      </dsp:nvSpPr>
      <dsp:spPr>
        <a:xfrm>
          <a:off x="0" y="2134876"/>
          <a:ext cx="9404352" cy="853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9C027-3FE6-4EAA-92FD-4613D2254275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E8050-15A6-4604-BB9F-B144096DE729}">
      <dsp:nvSpPr>
        <dsp:cNvPr id="0" name=""/>
        <dsp:cNvSpPr/>
      </dsp:nvSpPr>
      <dsp:spPr>
        <a:xfrm>
          <a:off x="985535" y="2134876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Financement de l’école à hauteur de 7% du PIB</a:t>
          </a:r>
          <a:endParaRPr lang="en-US" sz="2200" kern="1200"/>
        </a:p>
      </dsp:txBody>
      <dsp:txXfrm>
        <a:off x="985535" y="2134876"/>
        <a:ext cx="8418816" cy="853277"/>
      </dsp:txXfrm>
    </dsp:sp>
    <dsp:sp modelId="{E7CB792C-A6E5-47D3-A257-9C94287B6F73}">
      <dsp:nvSpPr>
        <dsp:cNvPr id="0" name=""/>
        <dsp:cNvSpPr/>
      </dsp:nvSpPr>
      <dsp:spPr>
        <a:xfrm>
          <a:off x="0" y="3201473"/>
          <a:ext cx="9404352" cy="85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DAD5A-FF0F-4FFE-9068-83B193A8DBA7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72732-1023-4DFD-8B79-6781E2AFE838}">
      <dsp:nvSpPr>
        <dsp:cNvPr id="0" name=""/>
        <dsp:cNvSpPr/>
      </dsp:nvSpPr>
      <dsp:spPr>
        <a:xfrm>
          <a:off x="985535" y="3201473"/>
          <a:ext cx="8418816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Le patronat s’intéresse peu au contenu de l’enseignement</a:t>
          </a:r>
          <a:endParaRPr lang="en-US" sz="2200" kern="1200"/>
        </a:p>
      </dsp:txBody>
      <dsp:txXfrm>
        <a:off x="985535" y="3201473"/>
        <a:ext cx="8418816" cy="8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1D3BD-BF11-4B54-AD6A-A39311B888A9}">
      <dsp:nvSpPr>
        <dsp:cNvPr id="0" name=""/>
        <dsp:cNvSpPr/>
      </dsp:nvSpPr>
      <dsp:spPr>
        <a:xfrm rot="5400000">
          <a:off x="7605176" y="-3233610"/>
          <a:ext cx="881654" cy="757270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Programmes adaptés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Travailleurs compétents, flexibles et adaptables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Formation du capital humain tout au long de la vie</a:t>
          </a:r>
          <a:endParaRPr lang="en-US" sz="1600" kern="1200" dirty="0"/>
        </a:p>
      </dsp:txBody>
      <dsp:txXfrm rot="-5400000">
        <a:off x="4259649" y="154956"/>
        <a:ext cx="7529670" cy="795576"/>
      </dsp:txXfrm>
    </dsp:sp>
    <dsp:sp modelId="{47C56866-7926-447F-9A47-BDFA0D67F21D}">
      <dsp:nvSpPr>
        <dsp:cNvPr id="0" name=""/>
        <dsp:cNvSpPr/>
      </dsp:nvSpPr>
      <dsp:spPr>
        <a:xfrm>
          <a:off x="0" y="0"/>
          <a:ext cx="4259648" cy="1102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L’école doit être au service du monde de l’entreprise  </a:t>
          </a:r>
          <a:endParaRPr lang="en-US" sz="2300" kern="1200" dirty="0"/>
        </a:p>
      </dsp:txBody>
      <dsp:txXfrm>
        <a:off x="53798" y="53798"/>
        <a:ext cx="4152052" cy="994471"/>
      </dsp:txXfrm>
    </dsp:sp>
    <dsp:sp modelId="{6396A988-63DF-430E-80DF-C963193BB01B}">
      <dsp:nvSpPr>
        <dsp:cNvPr id="0" name=""/>
        <dsp:cNvSpPr/>
      </dsp:nvSpPr>
      <dsp:spPr>
        <a:xfrm rot="5400000">
          <a:off x="7476357" y="-2066142"/>
          <a:ext cx="1107877" cy="755792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Autonomie et responsabilisation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Libre concurrence renforcée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Flexibilité des parcours de formation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Adaptabilité aux demandes du marché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4251333" y="1212964"/>
        <a:ext cx="7503843" cy="999713"/>
      </dsp:txXfrm>
    </dsp:sp>
    <dsp:sp modelId="{F2D3925F-8237-4B20-A127-D2F0091C011D}">
      <dsp:nvSpPr>
        <dsp:cNvPr id="0" name=""/>
        <dsp:cNvSpPr/>
      </dsp:nvSpPr>
      <dsp:spPr>
        <a:xfrm>
          <a:off x="0" y="1161786"/>
          <a:ext cx="4251333" cy="11020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L’école doit se moderniser </a:t>
          </a:r>
          <a:endParaRPr lang="en-US" sz="2300" kern="1200"/>
        </a:p>
      </dsp:txBody>
      <dsp:txXfrm>
        <a:off x="53798" y="1215584"/>
        <a:ext cx="4143737" cy="994471"/>
      </dsp:txXfrm>
    </dsp:sp>
    <dsp:sp modelId="{5B4FC49F-224F-4889-931A-4542EFF6D45C}">
      <dsp:nvSpPr>
        <dsp:cNvPr id="0" name=""/>
        <dsp:cNvSpPr/>
      </dsp:nvSpPr>
      <dsp:spPr>
        <a:xfrm rot="5400000">
          <a:off x="7605176" y="-913457"/>
          <a:ext cx="881654" cy="757270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Faire mieux avec moins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Contrats d’objectifs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New Public Management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4259649" y="2475109"/>
        <a:ext cx="7529670" cy="795576"/>
      </dsp:txXfrm>
    </dsp:sp>
    <dsp:sp modelId="{35A9EDC9-C461-4D0C-87FE-F1CA514562A6}">
      <dsp:nvSpPr>
        <dsp:cNvPr id="0" name=""/>
        <dsp:cNvSpPr/>
      </dsp:nvSpPr>
      <dsp:spPr>
        <a:xfrm>
          <a:off x="0" y="2321862"/>
          <a:ext cx="4259648" cy="1102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L’école doit être efficiente </a:t>
          </a:r>
          <a:endParaRPr lang="en-US" sz="2300" kern="1200"/>
        </a:p>
      </dsp:txBody>
      <dsp:txXfrm>
        <a:off x="53798" y="2375660"/>
        <a:ext cx="4152052" cy="994471"/>
      </dsp:txXfrm>
    </dsp:sp>
    <dsp:sp modelId="{46A1D620-73F3-43D1-8BB2-AD776EE9C955}">
      <dsp:nvSpPr>
        <dsp:cNvPr id="0" name=""/>
        <dsp:cNvSpPr/>
      </dsp:nvSpPr>
      <dsp:spPr>
        <a:xfrm rot="5400000">
          <a:off x="7605176" y="243713"/>
          <a:ext cx="881654" cy="757270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Incorporation dans la sphère publique de la logique de l’entreprise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4259649" y="3632280"/>
        <a:ext cx="7529670" cy="795576"/>
      </dsp:txXfrm>
    </dsp:sp>
    <dsp:sp modelId="{94B56722-98CB-4EC1-90E0-FC60D1D27F53}">
      <dsp:nvSpPr>
        <dsp:cNvPr id="0" name=""/>
        <dsp:cNvSpPr/>
      </dsp:nvSpPr>
      <dsp:spPr>
        <a:xfrm>
          <a:off x="0" y="3480744"/>
          <a:ext cx="4259648" cy="11020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L’école doit se soumettre à la logique néo-libérale</a:t>
          </a:r>
          <a:endParaRPr lang="en-US" sz="2300" kern="1200"/>
        </a:p>
      </dsp:txBody>
      <dsp:txXfrm>
        <a:off x="53798" y="3534542"/>
        <a:ext cx="4152052" cy="99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F76556-4C82-42CB-AF44-37531D6F0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56A2C0-FCD7-48AE-973E-6C8CBEA23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0D5A-4B3A-4DE6-8884-14941DD50C5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93217-7E27-4557-974B-DFE6CA450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A5C11A-B807-438A-AF4B-F2BF59BA5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26CC-13DF-4E2A-82F8-44CF3656A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3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A8B2E-D3EC-41A3-99D2-2307924CE1D4}" type="datetimeFigureOut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80C3-1BFC-4E85-A415-AB5B555D7BB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21557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4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CB9EEB-B920-4FDE-A444-41D386755F0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37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85854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73330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2242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28744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400004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6291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FD7953-F268-4FE1-96C3-99B65BA5E7EC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2749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A763D6-1A02-47FD-BDB7-6A4ACCE73059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202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9562E7-4C33-4003-990A-C4AB282A4B9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725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50642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5BCEF1-FE01-4F38-8BF8-33D893502314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375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EF3F56-0297-4717-AA1C-39689F6AA452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7698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295807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B9E49D-993E-4E91-9B0A-D9A51278876D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2234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359321-41BB-4A1E-994F-382E9DE5DB25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0719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5876A4-40C3-4490-B998-F4849CC3FA07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6567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D2F7BC55-E9E9-44C7-B7D9-A8D6619E221A}" type="datetime1">
              <a:rPr lang="fr-FR" noProof="0" smtClean="0"/>
              <a:t>20/11/2019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22621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fr/photo/58136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2561375-D4EC-4F45-B92D-AEB260185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6777" y="5359400"/>
            <a:ext cx="9874289" cy="1348381"/>
          </a:xfrm>
        </p:spPr>
        <p:txBody>
          <a:bodyPr/>
          <a:lstStyle/>
          <a:p>
            <a:r>
              <a:rPr lang="fr-BE" sz="8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marchandisation</a:t>
            </a:r>
          </a:p>
        </p:txBody>
      </p: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38C19-5766-456F-B5C9-5D931FC2E523}"/>
              </a:ext>
            </a:extLst>
          </p:cNvPr>
          <p:cNvSpPr/>
          <p:nvPr/>
        </p:nvSpPr>
        <p:spPr>
          <a:xfrm>
            <a:off x="4809984" y="2766011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Capitaux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excédentaires</a:t>
            </a:r>
            <a:endParaRPr lang="fr-BE" sz="2400" dirty="0"/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5339F80C-C8EE-4B5C-B4B0-2F4F3FB2F96A}"/>
              </a:ext>
            </a:extLst>
          </p:cNvPr>
          <p:cNvCxnSpPr>
            <a:cxnSpLocks/>
          </p:cNvCxnSpPr>
          <p:nvPr/>
        </p:nvCxnSpPr>
        <p:spPr>
          <a:xfrm>
            <a:off x="4297500" y="1656135"/>
            <a:ext cx="3389423" cy="12700"/>
          </a:xfrm>
          <a:prstGeom prst="curvedConnector3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03DA40C-4534-4004-ADBA-CB08B35F4E03}"/>
              </a:ext>
            </a:extLst>
          </p:cNvPr>
          <p:cNvCxnSpPr/>
          <p:nvPr/>
        </p:nvCxnSpPr>
        <p:spPr>
          <a:xfrm>
            <a:off x="2655546" y="2479824"/>
            <a:ext cx="2071396" cy="99790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03738EB-9427-4928-A7E7-2EF7D3A3879F}"/>
              </a:ext>
            </a:extLst>
          </p:cNvPr>
          <p:cNvCxnSpPr/>
          <p:nvPr/>
        </p:nvCxnSpPr>
        <p:spPr>
          <a:xfrm flipV="1">
            <a:off x="7404594" y="2456307"/>
            <a:ext cx="1118740" cy="99790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A5B0E3-C9C6-41C6-8075-E0991DCF8421}"/>
              </a:ext>
            </a:extLst>
          </p:cNvPr>
          <p:cNvSpPr/>
          <p:nvPr/>
        </p:nvSpPr>
        <p:spPr>
          <a:xfrm>
            <a:off x="7773993" y="1137944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Concurrence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exacerbée</a:t>
            </a:r>
            <a:endParaRPr lang="fr-BE" sz="24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916854F-4AF8-4A32-A6AB-DF20B9E9BBAD}"/>
              </a:ext>
            </a:extLst>
          </p:cNvPr>
          <p:cNvSpPr/>
          <p:nvPr/>
        </p:nvSpPr>
        <p:spPr>
          <a:xfrm>
            <a:off x="1615820" y="1137944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Capacité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productive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excédentaire</a:t>
            </a:r>
            <a:endParaRPr lang="fr-BE" sz="2400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5D13B5F-CD3C-4D71-8E62-B0A04DA8D4A6}"/>
              </a:ext>
            </a:extLst>
          </p:cNvPr>
          <p:cNvCxnSpPr/>
          <p:nvPr/>
        </p:nvCxnSpPr>
        <p:spPr>
          <a:xfrm>
            <a:off x="2104531" y="2506133"/>
            <a:ext cx="0" cy="2235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E517B5B2-DC0A-484A-8D5C-0B37D36A08A3}"/>
              </a:ext>
            </a:extLst>
          </p:cNvPr>
          <p:cNvSpPr/>
          <p:nvPr/>
        </p:nvSpPr>
        <p:spPr>
          <a:xfrm>
            <a:off x="718456" y="4840792"/>
            <a:ext cx="3060441" cy="17328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055B2A-51D1-45B3-9067-F305419E8965}"/>
              </a:ext>
            </a:extLst>
          </p:cNvPr>
          <p:cNvSpPr txBox="1"/>
          <p:nvPr/>
        </p:nvSpPr>
        <p:spPr>
          <a:xfrm>
            <a:off x="989265" y="5088729"/>
            <a:ext cx="2479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L’éducation comme vecteur de croissance d’autres marchés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6E7D21A-B343-425C-ABEF-BF0D5EDF4097}"/>
              </a:ext>
            </a:extLst>
          </p:cNvPr>
          <p:cNvSpPr/>
          <p:nvPr/>
        </p:nvSpPr>
        <p:spPr>
          <a:xfrm>
            <a:off x="4703866" y="4853634"/>
            <a:ext cx="2782114" cy="17328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1BF21D-CE20-4F08-8963-ED2A3BF6D23B}"/>
              </a:ext>
            </a:extLst>
          </p:cNvPr>
          <p:cNvCxnSpPr>
            <a:cxnSpLocks/>
          </p:cNvCxnSpPr>
          <p:nvPr/>
        </p:nvCxnSpPr>
        <p:spPr>
          <a:xfrm>
            <a:off x="6094923" y="4034741"/>
            <a:ext cx="0" cy="818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247DC00-EB69-4A6B-9C4C-8F4396F49A57}"/>
              </a:ext>
            </a:extLst>
          </p:cNvPr>
          <p:cNvSpPr txBox="1"/>
          <p:nvPr/>
        </p:nvSpPr>
        <p:spPr>
          <a:xfrm>
            <a:off x="4843446" y="5164695"/>
            <a:ext cx="2561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L’éducation comme nouveau secteur d’investissements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EF0459A-11E6-4756-96E5-C2FDC36EAC98}"/>
              </a:ext>
            </a:extLst>
          </p:cNvPr>
          <p:cNvCxnSpPr/>
          <p:nvPr/>
        </p:nvCxnSpPr>
        <p:spPr>
          <a:xfrm>
            <a:off x="9730752" y="2523934"/>
            <a:ext cx="0" cy="2235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B758710E-59B0-4D58-B29F-C3382506308F}"/>
              </a:ext>
            </a:extLst>
          </p:cNvPr>
          <p:cNvSpPr/>
          <p:nvPr/>
        </p:nvSpPr>
        <p:spPr>
          <a:xfrm>
            <a:off x="8200531" y="4876394"/>
            <a:ext cx="3060441" cy="17328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4A8348-E56B-4AAC-B3D6-7DDEA583AE05}"/>
              </a:ext>
            </a:extLst>
          </p:cNvPr>
          <p:cNvSpPr txBox="1"/>
          <p:nvPr/>
        </p:nvSpPr>
        <p:spPr>
          <a:xfrm>
            <a:off x="8523334" y="5285164"/>
            <a:ext cx="2524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Adapter l’éducation aux besoins du marché</a:t>
            </a:r>
          </a:p>
        </p:txBody>
      </p:sp>
    </p:spTree>
    <p:extLst>
      <p:ext uri="{BB962C8B-B14F-4D97-AF65-F5344CB8AC3E}">
        <p14:creationId xmlns:p14="http://schemas.microsoft.com/office/powerpoint/2010/main" val="27597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115DF5-AFBD-4F66-AE21-09484AD4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D1B7F8-74CC-4614-855A-84CC8262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6BEC653-A047-40E7-A65C-5C7D3EDE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A27089-EF20-428F-BEFB-D680CC61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FA68AB-4F1A-4721-A4D2-0C578829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3CBC87-A39A-44E4-9EE2-21CCD5CE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836D11-1100-4EEC-AB5F-8C8B5F6A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Les </a:t>
            </a:r>
            <a:r>
              <a:rPr lang="fr-BE" sz="4200" dirty="0"/>
              <a:t>trente</a:t>
            </a:r>
            <a:r>
              <a:rPr lang="en-US" sz="4200" dirty="0"/>
              <a:t> glorieuses (1950-1975)</a:t>
            </a:r>
          </a:p>
        </p:txBody>
      </p:sp>
      <p:graphicFrame>
        <p:nvGraphicFramePr>
          <p:cNvPr id="5" name="Espace réservé du texte 2">
            <a:extLst>
              <a:ext uri="{FF2B5EF4-FFF2-40B4-BE49-F238E27FC236}">
                <a16:creationId xmlns:a16="http://schemas.microsoft.com/office/drawing/2014/main" id="{153AA2DA-AD32-4663-BFF7-63EA5524D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76198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3615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8361EEF-CBA8-4A33-8E90-3D0B8C2D2C6D}"/>
              </a:ext>
            </a:extLst>
          </p:cNvPr>
          <p:cNvSpPr txBox="1"/>
          <p:nvPr/>
        </p:nvSpPr>
        <p:spPr>
          <a:xfrm>
            <a:off x="1158010" y="1518049"/>
            <a:ext cx="99976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285750">
              <a:lnSpc>
                <a:spcPct val="140000"/>
              </a:lnSpc>
              <a:buFont typeface="Arial"/>
              <a:buChar char="•"/>
              <a:tabLst>
                <a:tab pos="896938" algn="l"/>
                <a:tab pos="5918200" algn="l"/>
              </a:tabLst>
            </a:pPr>
            <a:r>
              <a:rPr lang="fr-FR" sz="2400" dirty="0"/>
              <a:t>Austérité : dépenses publiques freinées</a:t>
            </a:r>
          </a:p>
          <a:p>
            <a:pPr marL="717550" indent="-285750">
              <a:lnSpc>
                <a:spcPct val="140000"/>
              </a:lnSpc>
              <a:buFont typeface="Arial"/>
              <a:buChar char="•"/>
              <a:tabLst>
                <a:tab pos="896938" algn="l"/>
                <a:tab pos="5918200" algn="l"/>
              </a:tabLst>
            </a:pPr>
            <a:r>
              <a:rPr lang="fr-FR" sz="2400" dirty="0"/>
              <a:t>Financement de l’enseignement par l’état réduit </a:t>
            </a:r>
          </a:p>
          <a:p>
            <a:pPr marL="431800" indent="1276350">
              <a:lnSpc>
                <a:spcPct val="140000"/>
              </a:lnSpc>
              <a:tabLst>
                <a:tab pos="1793875" algn="l"/>
                <a:tab pos="5918200" algn="l"/>
              </a:tabLst>
            </a:pPr>
            <a:r>
              <a:rPr lang="fr-FR" sz="2400" dirty="0"/>
              <a:t> 5% du PIB fin des années 80</a:t>
            </a:r>
          </a:p>
          <a:p>
            <a:pPr marL="717550" indent="-285750">
              <a:lnSpc>
                <a:spcPct val="140000"/>
              </a:lnSpc>
              <a:buFont typeface="Arial"/>
              <a:buChar char="•"/>
              <a:tabLst>
                <a:tab pos="896938" algn="l"/>
                <a:tab pos="5918200" algn="l"/>
              </a:tabLst>
            </a:pPr>
            <a:r>
              <a:rPr lang="fr-FR" sz="2400" dirty="0"/>
              <a:t>Conséquences sur le marché du travail</a:t>
            </a:r>
          </a:p>
          <a:p>
            <a:pPr marL="717550" indent="-285750">
              <a:lnSpc>
                <a:spcPct val="140000"/>
              </a:lnSpc>
              <a:buFont typeface="Arial"/>
              <a:buChar char="•"/>
              <a:tabLst>
                <a:tab pos="896938" algn="l"/>
                <a:tab pos="5918200" algn="l"/>
              </a:tabLst>
            </a:pPr>
            <a:r>
              <a:rPr lang="fr-FR" sz="2400" dirty="0"/>
              <a:t>Nouveau discours du patronat sur la société et sur l’école</a:t>
            </a:r>
          </a:p>
          <a:p>
            <a:pPr marL="717550" indent="-285750">
              <a:buFont typeface="Arial"/>
              <a:buChar char="•"/>
              <a:tabLst>
                <a:tab pos="896938" algn="l"/>
                <a:tab pos="6094413" algn="l"/>
              </a:tabLst>
            </a:pP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4CFFBF0-54DD-4389-900E-224431BD74E0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839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Crise </a:t>
            </a:r>
            <a:r>
              <a:rPr lang="fr-BE" dirty="0"/>
              <a:t>économique</a:t>
            </a:r>
            <a:r>
              <a:rPr lang="en-US" dirty="0"/>
              <a:t> (1975)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FE1DBAD-CAD7-42B3-B8D0-5DDEB122132B}"/>
              </a:ext>
            </a:extLst>
          </p:cNvPr>
          <p:cNvCxnSpPr/>
          <p:nvPr/>
        </p:nvCxnSpPr>
        <p:spPr>
          <a:xfrm>
            <a:off x="1959428" y="2869163"/>
            <a:ext cx="914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5815000-65FF-445E-BDE5-D4E389FB6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5138744"/>
            <a:ext cx="1486024" cy="12556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1C7CEF-D471-415D-A759-7148DFFBF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08"/>
          <a:stretch/>
        </p:blipFill>
        <p:spPr>
          <a:xfrm>
            <a:off x="6275070" y="4328847"/>
            <a:ext cx="4347540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4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340768"/>
            <a:ext cx="5250160" cy="3421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651882"/>
            <a:ext cx="1008112" cy="10081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56" y="278408"/>
            <a:ext cx="1907704" cy="8519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904" y="1435858"/>
            <a:ext cx="1440160" cy="14401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116" y="206400"/>
            <a:ext cx="1062360" cy="10623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248" y="5157192"/>
            <a:ext cx="837952" cy="10055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/>
          <a:srcRect l="15751" r="23563"/>
          <a:stretch/>
        </p:blipFill>
        <p:spPr>
          <a:xfrm>
            <a:off x="4905931" y="5092512"/>
            <a:ext cx="2380137" cy="13506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7968" y="3411614"/>
            <a:ext cx="864096" cy="11407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708" y="3292604"/>
            <a:ext cx="1134616" cy="113461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407" y="4876755"/>
            <a:ext cx="1566416" cy="15664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2"/>
          <a:srcRect l="18286" r="20424" b="14251"/>
          <a:stretch/>
        </p:blipFill>
        <p:spPr>
          <a:xfrm>
            <a:off x="7029000" y="90461"/>
            <a:ext cx="1299248" cy="12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FE7401-FC00-46E2-83BE-27722A28CB5E}"/>
              </a:ext>
            </a:extLst>
          </p:cNvPr>
          <p:cNvSpPr/>
          <p:nvPr/>
        </p:nvSpPr>
        <p:spPr>
          <a:xfrm>
            <a:off x="937260" y="1890117"/>
            <a:ext cx="9989820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BE" sz="2800" dirty="0">
                <a:solidFill>
                  <a:schemeClr val="bg1"/>
                </a:solidFill>
                <a:cs typeface="Calibri" panose="020F0502020204030204" pitchFamily="34" charset="0"/>
              </a:rPr>
              <a:t> « l’industrie n’a qu’une 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très faible influence </a:t>
            </a:r>
            <a:r>
              <a:rPr lang="fr-BE" sz="2800" dirty="0">
                <a:solidFill>
                  <a:schemeClr val="bg1"/>
                </a:solidFill>
                <a:cs typeface="Calibri" panose="020F0502020204030204" pitchFamily="34" charset="0"/>
              </a:rPr>
              <a:t>sur les 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programmes</a:t>
            </a:r>
            <a:r>
              <a:rPr lang="fr-BE" sz="2800" dirty="0">
                <a:solidFill>
                  <a:schemeClr val="bg1"/>
                </a:solidFill>
                <a:cs typeface="Calibri" panose="020F0502020204030204" pitchFamily="34" charset="0"/>
              </a:rPr>
              <a:t> enseignés » </a:t>
            </a:r>
          </a:p>
          <a:p>
            <a:endParaRPr lang="fr-BE" sz="1600" dirty="0"/>
          </a:p>
          <a:p>
            <a:r>
              <a:rPr lang="fr-BE" sz="1600" dirty="0"/>
              <a:t>Les enseignants ont </a:t>
            </a:r>
          </a:p>
          <a:p>
            <a:pPr algn="ctr"/>
            <a:r>
              <a:rPr lang="fr-BE" sz="2800" dirty="0">
                <a:solidFill>
                  <a:schemeClr val="bg1"/>
                </a:solidFill>
                <a:cs typeface="Calibri" panose="020F0502020204030204" pitchFamily="34" charset="0"/>
              </a:rPr>
              <a:t>« une 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compréhension insuffisante </a:t>
            </a:r>
            <a:r>
              <a:rPr lang="fr-BE" sz="2800" dirty="0">
                <a:solidFill>
                  <a:schemeClr val="bg1"/>
                </a:solidFill>
                <a:cs typeface="Calibri" panose="020F0502020204030204" pitchFamily="34" charset="0"/>
              </a:rPr>
              <a:t>de l’environnement économique, des affaires et de la notion de profit et ils </a:t>
            </a:r>
            <a:r>
              <a:rPr lang="fr-BE" sz="28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ne comprennent pas les besoins de l’industrie</a:t>
            </a:r>
            <a:r>
              <a:rPr lang="fr-BE" sz="2800" dirty="0">
                <a:solidFill>
                  <a:schemeClr val="bg1"/>
                </a:solidFill>
                <a:cs typeface="Calibri" panose="020F0502020204030204" pitchFamily="34" charset="0"/>
              </a:rPr>
              <a:t> »</a:t>
            </a:r>
          </a:p>
          <a:p>
            <a:pPr algn="ctr"/>
            <a:endParaRPr lang="fr-BE" sz="2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r"/>
            <a:r>
              <a:rPr lang="fr-FR" dirty="0"/>
              <a:t>« Éducation et compétence en Europe » (1989)</a:t>
            </a:r>
          </a:p>
        </p:txBody>
      </p:sp>
    </p:spTree>
    <p:extLst>
      <p:ext uri="{BB962C8B-B14F-4D97-AF65-F5344CB8AC3E}">
        <p14:creationId xmlns:p14="http://schemas.microsoft.com/office/powerpoint/2010/main" val="408946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B10391-C992-4D8C-92E1-220D3CC49D43}"/>
              </a:ext>
            </a:extLst>
          </p:cNvPr>
          <p:cNvSpPr/>
          <p:nvPr/>
        </p:nvSpPr>
        <p:spPr>
          <a:xfrm>
            <a:off x="1258835" y="1415616"/>
            <a:ext cx="9674330" cy="451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fr-BE" sz="2400" dirty="0"/>
              <a:t>« La responsabilité de la formation doit, en définitive, être assumée par l’industrie. […] </a:t>
            </a: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Le monde de l’éducation semble ne pas bien percevoir le profil des collaborateurs nécessaires à l’industrie</a:t>
            </a:r>
            <a:r>
              <a:rPr lang="fr-BE" sz="2400" dirty="0"/>
              <a:t>. […] L’éducation doit être considérée comme un </a:t>
            </a: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service rendu </a:t>
            </a:r>
            <a:r>
              <a:rPr lang="fr-BE" sz="2400" dirty="0"/>
              <a:t>[…] </a:t>
            </a: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au monde économique</a:t>
            </a:r>
            <a:r>
              <a:rPr lang="fr-BE" sz="2400" dirty="0"/>
              <a:t>. […] Les gouvernements nationaux devraient envisager l’éducation comme un processus s’étendant du </a:t>
            </a: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berceau au tombeau </a:t>
            </a:r>
            <a:r>
              <a:rPr lang="fr-BE" sz="2400" dirty="0"/>
              <a:t>[…] L’éducation vise à apprendre, non à recevoir un enseignement […] </a:t>
            </a: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</a:rPr>
              <a:t>Nous n’avons pas de temps à perdre</a:t>
            </a:r>
            <a:r>
              <a:rPr lang="fr-BE" sz="2400" dirty="0"/>
              <a:t> ».</a:t>
            </a:r>
          </a:p>
          <a:p>
            <a:pPr algn="just"/>
            <a:endParaRPr lang="fr-BE" dirty="0"/>
          </a:p>
          <a:p>
            <a:pPr algn="r"/>
            <a:r>
              <a:rPr lang="fr-BE" sz="1400" dirty="0"/>
              <a:t>ERT, « Une éducation européenne, vers une société qui apprend », février 1995.</a:t>
            </a:r>
          </a:p>
          <a:p>
            <a:pPr algn="just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538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73B88195-8D9E-4359-A86C-9456C469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3EC48BD-A960-4717-BC76-7E4C9822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7A00717A-7D3C-456B-A779-9D0638878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EB0E133-CF2F-4AD3-ACA6-03E91BB6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CD94893-A2D1-401B-A469-D34E425DC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46E6246-28E6-4A2D-B924-24539B8C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3C28380-E9C5-4DCE-B5C1-4AA895BF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E55D28D-C2E2-4760-9A13-C5F71FE7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9995C4B-8CD5-40DB-8530-565CC089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4A050BCC-0CE3-4398-8A11-7F2AFE718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E2054B8B-C60C-495C-AAFE-111588B9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1021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86139979-C4F5-4B26-A2E1-D0D44904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707" y="1333500"/>
            <a:ext cx="6240580" cy="4191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La commission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36153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8414" y="260649"/>
            <a:ext cx="9348575" cy="830997"/>
          </a:xfrm>
          <a:prstGeom prst="rect">
            <a:avLst/>
          </a:prstGeom>
          <a:solidFill>
            <a:srgbClr val="8000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/>
            </a:pPr>
            <a:r>
              <a:rPr lang="fr-BE" sz="2400" b="1" dirty="0"/>
              <a:t>« Enseigner et apprendre - vers la société cognitive »</a:t>
            </a:r>
          </a:p>
          <a:p>
            <a:pPr algn="ctr"/>
            <a:r>
              <a:rPr lang="fr-BE" sz="2400" dirty="0"/>
              <a:t>(décembre 1995)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74416" y="5217431"/>
            <a:ext cx="105995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Notre société rentre dans la </a:t>
            </a:r>
            <a:r>
              <a:rPr lang="fr-BE" sz="2400" b="1" dirty="0"/>
              <a:t>société de la connaissance</a:t>
            </a:r>
          </a:p>
          <a:p>
            <a:pPr algn="ctr"/>
            <a:r>
              <a:rPr lang="fr-BE" sz="2400" dirty="0"/>
              <a:t>Les </a:t>
            </a:r>
            <a:r>
              <a:rPr lang="fr-BE" sz="2400" b="1" dirty="0"/>
              <a:t>savoirs</a:t>
            </a:r>
            <a:r>
              <a:rPr lang="fr-BE" sz="2400" dirty="0"/>
              <a:t> et </a:t>
            </a:r>
            <a:r>
              <a:rPr lang="fr-BE" sz="2400" b="1" dirty="0"/>
              <a:t>compétences</a:t>
            </a:r>
            <a:r>
              <a:rPr lang="fr-BE" sz="2400" dirty="0"/>
              <a:t> doivent permettre à l’Europe d’être </a:t>
            </a:r>
            <a:r>
              <a:rPr lang="fr-BE" sz="2400" b="1" dirty="0"/>
              <a:t>compétitive</a:t>
            </a:r>
            <a:r>
              <a:rPr lang="fr-BE" sz="2400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F695EE-1866-4CE8-8647-9716F22DE19E}"/>
              </a:ext>
            </a:extLst>
          </p:cNvPr>
          <p:cNvSpPr txBox="1"/>
          <p:nvPr/>
        </p:nvSpPr>
        <p:spPr>
          <a:xfrm>
            <a:off x="858415" y="1754155"/>
            <a:ext cx="10615575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BE" sz="2000" dirty="0"/>
          </a:p>
          <a:p>
            <a:pPr marL="3314700"/>
            <a:r>
              <a:rPr lang="fr-BE" sz="2000" u="sng" dirty="0"/>
              <a:t>Grandes orientations</a:t>
            </a:r>
          </a:p>
          <a:p>
            <a:endParaRPr lang="fr-B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Encourager l’acquisition de nouvelles connaissances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Rapprocher l’école de l’entreprise</a:t>
            </a:r>
            <a:endParaRPr lang="fr-F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Lutter contre l’exclusion (chômage des jeunes)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2000" dirty="0"/>
              <a:t>Maîtriser au moins 3 langues européennes</a:t>
            </a:r>
            <a:endParaRPr lang="fr-F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2000" dirty="0"/>
              <a:t>Utiliser davantage les TIC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150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5069" y="1844825"/>
            <a:ext cx="10207690" cy="18466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75367A"/>
                </a:solidFill>
              </a:rPr>
              <a:t>« L’objectif central de la </a:t>
            </a:r>
            <a:r>
              <a:rPr lang="fr-FR" sz="2400" b="1" dirty="0">
                <a:solidFill>
                  <a:srgbClr val="75367A"/>
                </a:solidFill>
              </a:rPr>
              <a:t>réforme des systèmes éducatifs</a:t>
            </a:r>
            <a:r>
              <a:rPr lang="fr-FR" sz="2400" dirty="0">
                <a:solidFill>
                  <a:srgbClr val="75367A"/>
                </a:solidFill>
              </a:rPr>
              <a:t> est d’aider l’Europe à devenir </a:t>
            </a:r>
            <a:r>
              <a:rPr lang="fr-FR" sz="2400" b="1" dirty="0">
                <a:solidFill>
                  <a:srgbClr val="75367A"/>
                </a:solidFill>
              </a:rPr>
              <a:t>l’économie de la connaissance</a:t>
            </a:r>
            <a:r>
              <a:rPr lang="fr-FR" sz="2400" dirty="0">
                <a:solidFill>
                  <a:srgbClr val="75367A"/>
                </a:solidFill>
              </a:rPr>
              <a:t> la plus </a:t>
            </a:r>
            <a:r>
              <a:rPr lang="fr-FR" sz="2400" b="1" dirty="0">
                <a:solidFill>
                  <a:srgbClr val="75367A"/>
                </a:solidFill>
              </a:rPr>
              <a:t>compétitive</a:t>
            </a:r>
            <a:r>
              <a:rPr lang="fr-FR" sz="2400" dirty="0">
                <a:solidFill>
                  <a:srgbClr val="75367A"/>
                </a:solidFill>
              </a:rPr>
              <a:t> et la plus dynamique du monde, capable d’une </a:t>
            </a:r>
            <a:r>
              <a:rPr lang="fr-FR" sz="2400" b="1" dirty="0">
                <a:solidFill>
                  <a:srgbClr val="75367A"/>
                </a:solidFill>
              </a:rPr>
              <a:t>croissance économique</a:t>
            </a:r>
            <a:r>
              <a:rPr lang="fr-FR" sz="2400" dirty="0">
                <a:solidFill>
                  <a:srgbClr val="75367A"/>
                </a:solidFill>
              </a:rPr>
              <a:t> durable »</a:t>
            </a:r>
          </a:p>
          <a:p>
            <a:pPr algn="ctr"/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5069" y="520689"/>
            <a:ext cx="8568952" cy="461665"/>
          </a:xfrm>
          <a:prstGeom prst="rect">
            <a:avLst/>
          </a:prstGeom>
          <a:solidFill>
            <a:srgbClr val="8000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II. Commission européenne, Stratégie de Lisbonne (2000)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5069" y="4437553"/>
            <a:ext cx="1020769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L’école est une </a:t>
            </a:r>
            <a:r>
              <a:rPr lang="fr-FR" sz="2400" b="1" dirty="0"/>
              <a:t>entreprise de formation du capital humain </a:t>
            </a:r>
            <a:r>
              <a:rPr lang="fr-FR" sz="2400" dirty="0"/>
              <a:t>au service d’une Europe compétitive.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26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0472E0B-B302-45F8-BEA5-FF09004A248C}"/>
              </a:ext>
            </a:extLst>
          </p:cNvPr>
          <p:cNvSpPr txBox="1"/>
          <p:nvPr/>
        </p:nvSpPr>
        <p:spPr>
          <a:xfrm>
            <a:off x="908179" y="2500604"/>
            <a:ext cx="1003040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dirty="0"/>
              <a:t>« Les employeurs ont reconnu en elles [les compétences] des facteurs clés de </a:t>
            </a:r>
            <a:r>
              <a:rPr lang="fr-BE" sz="2800" dirty="0">
                <a:solidFill>
                  <a:srgbClr val="7030A0"/>
                </a:solidFill>
              </a:rPr>
              <a:t>dynamisme</a:t>
            </a:r>
            <a:r>
              <a:rPr lang="fr-BE" sz="2800" dirty="0"/>
              <a:t> et de </a:t>
            </a:r>
            <a:r>
              <a:rPr lang="fr-BE" sz="2800" dirty="0">
                <a:solidFill>
                  <a:srgbClr val="7030A0"/>
                </a:solidFill>
              </a:rPr>
              <a:t>flexibilité</a:t>
            </a:r>
            <a:r>
              <a:rPr lang="fr-BE" sz="2800" dirty="0"/>
              <a:t>. Une force de travail dotée de ces compétences est à même de </a:t>
            </a:r>
            <a:r>
              <a:rPr lang="fr-BE" sz="2800" dirty="0">
                <a:solidFill>
                  <a:srgbClr val="7030A0"/>
                </a:solidFill>
              </a:rPr>
              <a:t>s’adapter continuellement à la demande </a:t>
            </a:r>
            <a:r>
              <a:rPr lang="fr-BE" sz="2800" dirty="0"/>
              <a:t>et à des moyens de production en constante évolution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AD880A-E9C5-410E-BACB-1268E414DF7B}"/>
              </a:ext>
            </a:extLst>
          </p:cNvPr>
          <p:cNvSpPr txBox="1"/>
          <p:nvPr/>
        </p:nvSpPr>
        <p:spPr>
          <a:xfrm>
            <a:off x="1080796" y="4963885"/>
            <a:ext cx="10030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Beatriz Pont and Patrick </a:t>
            </a:r>
            <a:r>
              <a:rPr lang="en-US" sz="1400" dirty="0" err="1"/>
              <a:t>Werquin</a:t>
            </a:r>
            <a:r>
              <a:rPr lang="en-US" sz="1400" dirty="0"/>
              <a:t> </a:t>
            </a:r>
            <a:r>
              <a:rPr lang="fr-FR" sz="1400" dirty="0"/>
              <a:t>©OCDE Observer No 225, March 2001</a:t>
            </a:r>
            <a:endParaRPr lang="fr-BE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29B24B-448C-4F39-BF63-F149B6654C2C}"/>
              </a:ext>
            </a:extLst>
          </p:cNvPr>
          <p:cNvSpPr txBox="1"/>
          <p:nvPr/>
        </p:nvSpPr>
        <p:spPr>
          <a:xfrm>
            <a:off x="905069" y="520689"/>
            <a:ext cx="8568952" cy="523220"/>
          </a:xfrm>
          <a:prstGeom prst="rect">
            <a:avLst/>
          </a:prstGeom>
          <a:solidFill>
            <a:srgbClr val="8000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dirty="0"/>
              <a:t>Les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65592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C4EC611-E107-452B-BBCE-02A894310A80}"/>
              </a:ext>
            </a:extLst>
          </p:cNvPr>
          <p:cNvSpPr/>
          <p:nvPr/>
        </p:nvSpPr>
        <p:spPr>
          <a:xfrm>
            <a:off x="4877717" y="3578810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Capitaux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excédentaires</a:t>
            </a:r>
            <a:endParaRPr lang="fr-BE" sz="2400" dirty="0"/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EB4E8B78-DF58-44B3-B9CB-45AF5D664789}"/>
              </a:ext>
            </a:extLst>
          </p:cNvPr>
          <p:cNvCxnSpPr>
            <a:cxnSpLocks/>
          </p:cNvCxnSpPr>
          <p:nvPr/>
        </p:nvCxnSpPr>
        <p:spPr>
          <a:xfrm>
            <a:off x="4365233" y="2468934"/>
            <a:ext cx="3389423" cy="12700"/>
          </a:xfrm>
          <a:prstGeom prst="curvedConnector3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4BD50D2-569A-45AC-B3CF-E8E8814806D8}"/>
              </a:ext>
            </a:extLst>
          </p:cNvPr>
          <p:cNvCxnSpPr/>
          <p:nvPr/>
        </p:nvCxnSpPr>
        <p:spPr>
          <a:xfrm>
            <a:off x="2723279" y="3292623"/>
            <a:ext cx="2071396" cy="99790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5BDD19D-21F2-4D8A-9FC4-381334C95720}"/>
              </a:ext>
            </a:extLst>
          </p:cNvPr>
          <p:cNvCxnSpPr/>
          <p:nvPr/>
        </p:nvCxnSpPr>
        <p:spPr>
          <a:xfrm flipV="1">
            <a:off x="7472327" y="3269106"/>
            <a:ext cx="1118740" cy="99790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C3B598B-A8F4-447A-8794-3B983D7CFE04}"/>
              </a:ext>
            </a:extLst>
          </p:cNvPr>
          <p:cNvSpPr/>
          <p:nvPr/>
        </p:nvSpPr>
        <p:spPr>
          <a:xfrm>
            <a:off x="7841726" y="1950743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Concurrence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exacerbée</a:t>
            </a:r>
            <a:endParaRPr lang="fr-BE" sz="24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ADAEFF4-C86A-4986-8A83-0891E0C6D1AE}"/>
              </a:ext>
            </a:extLst>
          </p:cNvPr>
          <p:cNvSpPr/>
          <p:nvPr/>
        </p:nvSpPr>
        <p:spPr>
          <a:xfrm>
            <a:off x="1683553" y="1950743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Capacité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productive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excédentaire</a:t>
            </a:r>
            <a:endParaRPr lang="fr-BE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05F169-EC36-4802-962C-E9CB1C335768}"/>
              </a:ext>
            </a:extLst>
          </p:cNvPr>
          <p:cNvSpPr txBox="1"/>
          <p:nvPr/>
        </p:nvSpPr>
        <p:spPr>
          <a:xfrm>
            <a:off x="4199141" y="232678"/>
            <a:ext cx="484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dirty="0">
                <a:latin typeface="Calibri" panose="020F0502020204030204" pitchFamily="34" charset="0"/>
                <a:cs typeface="Calibri" panose="020F0502020204030204" pitchFamily="34" charset="0"/>
              </a:rPr>
              <a:t>L’ère des crises</a:t>
            </a:r>
          </a:p>
        </p:txBody>
      </p:sp>
    </p:spTree>
    <p:extLst>
      <p:ext uri="{BB962C8B-B14F-4D97-AF65-F5344CB8AC3E}">
        <p14:creationId xmlns:p14="http://schemas.microsoft.com/office/powerpoint/2010/main" val="1088237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028" y="2533261"/>
            <a:ext cx="5508149" cy="2862322"/>
          </a:xfrm>
          <a:prstGeom prst="rect">
            <a:avLst/>
          </a:prstGeom>
          <a:solidFill>
            <a:srgbClr val="C3A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Communication dans la langue maternelle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Communication en langues étrangères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Compétences en mathématiques et compétences de base en sciences et en technologies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Compétences numériques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Apprendre à apprendre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Compétences sociales et civiques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Esprit d’initiative et d’entreprise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Sensibilité et expression culturelles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3853" y="159256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8 compétences clés </a:t>
            </a:r>
            <a:r>
              <a:rPr lang="fr-FR" sz="2000" dirty="0"/>
              <a:t>(OCDE-Europe)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BE9F8E-B650-406D-A4AA-6EFBA298F57C}"/>
              </a:ext>
            </a:extLst>
          </p:cNvPr>
          <p:cNvSpPr txBox="1"/>
          <p:nvPr/>
        </p:nvSpPr>
        <p:spPr>
          <a:xfrm>
            <a:off x="6356508" y="2533261"/>
            <a:ext cx="5508149" cy="3416320"/>
          </a:xfrm>
          <a:prstGeom prst="rect">
            <a:avLst/>
          </a:prstGeom>
          <a:solidFill>
            <a:srgbClr val="C3A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Compétences en lecture et en écriture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Compétences </a:t>
            </a:r>
            <a:r>
              <a:rPr lang="fr-FR" b="1" dirty="0"/>
              <a:t>multilingues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 mathématique et compétences en sciences, en technologies et </a:t>
            </a:r>
            <a:r>
              <a:rPr lang="fr-FR" b="1" dirty="0"/>
              <a:t>en ingénierie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 numérique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Compétences </a:t>
            </a:r>
            <a:r>
              <a:rPr lang="fr-FR" b="1" dirty="0"/>
              <a:t>personnelles et sociales </a:t>
            </a:r>
            <a:r>
              <a:rPr lang="fr-FR" dirty="0"/>
              <a:t>et la capacité d’apprendre à apprendre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Compétences citoyennes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Compétences </a:t>
            </a:r>
            <a:r>
              <a:rPr lang="fr-FR" b="1" dirty="0"/>
              <a:t>entrepreneuriales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Compétences relatives à la sensibilité et à l’expression culturelles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7CE85E-8FD6-4049-B53E-BB3228660007}"/>
              </a:ext>
            </a:extLst>
          </p:cNvPr>
          <p:cNvSpPr txBox="1"/>
          <p:nvPr/>
        </p:nvSpPr>
        <p:spPr>
          <a:xfrm>
            <a:off x="1253861" y="446754"/>
            <a:ext cx="8568952" cy="461665"/>
          </a:xfrm>
          <a:prstGeom prst="rect">
            <a:avLst/>
          </a:prstGeom>
          <a:solidFill>
            <a:srgbClr val="8000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III. Les compétences-clés (2006-2018)</a:t>
            </a:r>
          </a:p>
        </p:txBody>
      </p:sp>
    </p:spTree>
    <p:extLst>
      <p:ext uri="{BB962C8B-B14F-4D97-AF65-F5344CB8AC3E}">
        <p14:creationId xmlns:p14="http://schemas.microsoft.com/office/powerpoint/2010/main" val="216250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56462" y="316632"/>
            <a:ext cx="8424936" cy="1292662"/>
          </a:xfrm>
          <a:prstGeom prst="rect">
            <a:avLst/>
          </a:prstGeom>
          <a:solidFill>
            <a:srgbClr val="8000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IV. Commission européenne (Strasbourg - 2012)</a:t>
            </a:r>
          </a:p>
          <a:p>
            <a:pPr algn="ctr"/>
            <a:r>
              <a:rPr lang="fr-BE" sz="2000" b="1" dirty="0"/>
              <a:t>« Repenser l’éducation – Investir dans les compétences pour de meilleurs résultats socio-économiques »</a:t>
            </a:r>
          </a:p>
          <a:p>
            <a:pPr algn="ctr"/>
            <a:endParaRPr lang="fr-BE" sz="1400" dirty="0"/>
          </a:p>
        </p:txBody>
      </p:sp>
      <p:sp>
        <p:nvSpPr>
          <p:cNvPr id="4" name="Rectangle 3"/>
          <p:cNvSpPr/>
          <p:nvPr/>
        </p:nvSpPr>
        <p:spPr>
          <a:xfrm>
            <a:off x="804739" y="2236035"/>
            <a:ext cx="107932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BE" sz="2000" dirty="0">
                <a:solidFill>
                  <a:srgbClr val="75367A"/>
                </a:solidFill>
              </a:rPr>
              <a:t>« Les systèmes d'éducation et de formation européens ne forment toujours pas aux </a:t>
            </a:r>
            <a:r>
              <a:rPr lang="fr-BE" sz="2000" b="1" dirty="0">
                <a:solidFill>
                  <a:srgbClr val="75367A"/>
                </a:solidFill>
              </a:rPr>
              <a:t>compétences pertinentes pour l'employabilité </a:t>
            </a:r>
            <a:r>
              <a:rPr lang="fr-BE" sz="2000" dirty="0">
                <a:solidFill>
                  <a:srgbClr val="75367A"/>
                </a:solidFill>
              </a:rPr>
              <a:t>et ne collaborent pas suffisamment avec les </a:t>
            </a:r>
            <a:r>
              <a:rPr lang="fr-BE" sz="2000" b="1" dirty="0">
                <a:solidFill>
                  <a:srgbClr val="75367A"/>
                </a:solidFill>
              </a:rPr>
              <a:t>entreprises</a:t>
            </a:r>
            <a:r>
              <a:rPr lang="fr-BE" sz="2000" dirty="0">
                <a:solidFill>
                  <a:srgbClr val="75367A"/>
                </a:solidFill>
              </a:rPr>
              <a:t> ou les </a:t>
            </a:r>
            <a:r>
              <a:rPr lang="fr-BE" sz="2000" b="1" dirty="0">
                <a:solidFill>
                  <a:srgbClr val="75367A"/>
                </a:solidFill>
              </a:rPr>
              <a:t>employeurs</a:t>
            </a:r>
            <a:r>
              <a:rPr lang="fr-BE" sz="2000" dirty="0">
                <a:solidFill>
                  <a:srgbClr val="75367A"/>
                </a:solidFill>
              </a:rPr>
              <a:t> pour faire converger le processus d'apprentissage et la réalité professionnelle. </a:t>
            </a:r>
          </a:p>
          <a:p>
            <a:pPr algn="just"/>
            <a:r>
              <a:rPr lang="fr-BE" sz="2000" dirty="0">
                <a:solidFill>
                  <a:srgbClr val="75367A"/>
                </a:solidFill>
              </a:rPr>
              <a:t>Le </a:t>
            </a:r>
            <a:r>
              <a:rPr lang="fr-BE" sz="2000" b="1" dirty="0">
                <a:solidFill>
                  <a:srgbClr val="75367A"/>
                </a:solidFill>
              </a:rPr>
              <a:t>décalage entre l'offre et la demande </a:t>
            </a:r>
            <a:r>
              <a:rPr lang="fr-BE" sz="2000" dirty="0">
                <a:solidFill>
                  <a:srgbClr val="75367A"/>
                </a:solidFill>
              </a:rPr>
              <a:t>de compétences constitue une préoccupation croissante pour la compétitivité de l’industrie européenne.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76940" y="5162874"/>
            <a:ext cx="849694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L’école doit être au service du monde économique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667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73B88195-8D9E-4359-A86C-9456C469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3EC48BD-A960-4717-BC76-7E4C9822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7A00717A-7D3C-456B-A779-9D0638878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EB0E133-CF2F-4AD3-ACA6-03E91BB6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CD94893-A2D1-401B-A469-D34E425DC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46E6246-28E6-4A2D-B924-24539B8C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404F137-6DDD-4476-B00D-332D9F62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1266958"/>
            <a:ext cx="6808362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Quelles compétences pour quel marché ?</a:t>
            </a:r>
          </a:p>
        </p:txBody>
      </p:sp>
    </p:spTree>
    <p:extLst>
      <p:ext uri="{BB962C8B-B14F-4D97-AF65-F5344CB8AC3E}">
        <p14:creationId xmlns:p14="http://schemas.microsoft.com/office/powerpoint/2010/main" val="2202229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D71B642-4CD0-47D3-A67B-BFA87FFD9F99}"/>
              </a:ext>
            </a:extLst>
          </p:cNvPr>
          <p:cNvSpPr txBox="1"/>
          <p:nvPr/>
        </p:nvSpPr>
        <p:spPr>
          <a:xfrm>
            <a:off x="474354" y="150660"/>
            <a:ext cx="1099354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fr-FR" sz="24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Part de la population active par niveau de qualification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3A6EAE-DA7C-4175-A35D-9E17EAEE7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0" t="35103" r="47570" b="10112"/>
          <a:stretch/>
        </p:blipFill>
        <p:spPr>
          <a:xfrm>
            <a:off x="1379327" y="566138"/>
            <a:ext cx="6925687" cy="58167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380D4D-56BD-4863-8334-67B9A7A90143}"/>
              </a:ext>
            </a:extLst>
          </p:cNvPr>
          <p:cNvSpPr txBox="1"/>
          <p:nvPr/>
        </p:nvSpPr>
        <p:spPr>
          <a:xfrm>
            <a:off x="8915400" y="6363782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CEDEFOP</a:t>
            </a:r>
            <a:r>
              <a:rPr lang="fr-FR" sz="1600" dirty="0"/>
              <a:t> 2018 – </a:t>
            </a:r>
            <a:r>
              <a:rPr lang="fr-FR" sz="1600" dirty="0" err="1"/>
              <a:t>Skills</a:t>
            </a:r>
            <a:r>
              <a:rPr lang="fr-FR" sz="1600" dirty="0"/>
              <a:t> </a:t>
            </a:r>
            <a:r>
              <a:rPr lang="fr-FR" sz="1600" dirty="0" err="1"/>
              <a:t>Forecast</a:t>
            </a:r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6BB4D5-762D-4E91-85F3-0C92191D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2" t="32158" r="26795" b="64520"/>
          <a:stretch/>
        </p:blipFill>
        <p:spPr>
          <a:xfrm>
            <a:off x="1379328" y="6382842"/>
            <a:ext cx="6925686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EB9B20-E6AA-4BA4-A191-DABB6393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47802"/>
            <a:ext cx="8995410" cy="67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864F2E96-8718-4C97-8D3D-166B2A827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656260"/>
              </p:ext>
            </p:extLst>
          </p:nvPr>
        </p:nvGraphicFramePr>
        <p:xfrm>
          <a:off x="627064" y="131617"/>
          <a:ext cx="9478540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0F76C89-F53D-46B6-87BA-BBBBE86E7CC8}"/>
              </a:ext>
            </a:extLst>
          </p:cNvPr>
          <p:cNvSpPr txBox="1"/>
          <p:nvPr/>
        </p:nvSpPr>
        <p:spPr>
          <a:xfrm>
            <a:off x="4363190" y="6110830"/>
            <a:ext cx="75940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Service public fédéral emploi, Travail et Concertation sociale – février 2019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883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E25D26-1BAB-4F65-BAC0-0B7713480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1" t="50000" r="18160" b="7333"/>
          <a:stretch/>
        </p:blipFill>
        <p:spPr>
          <a:xfrm>
            <a:off x="477012" y="828111"/>
            <a:ext cx="10905066" cy="45616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36C1A3-4EC6-4DF3-BD9B-46F023C2AF78}"/>
              </a:ext>
            </a:extLst>
          </p:cNvPr>
          <p:cNvSpPr txBox="1"/>
          <p:nvPr/>
        </p:nvSpPr>
        <p:spPr>
          <a:xfrm>
            <a:off x="5715000" y="5909310"/>
            <a:ext cx="599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</a:rPr>
              <a:t>Études économiques de l’OCDE – Belgique 2017</a:t>
            </a:r>
          </a:p>
        </p:txBody>
      </p:sp>
    </p:spTree>
    <p:extLst>
      <p:ext uri="{BB962C8B-B14F-4D97-AF65-F5344CB8AC3E}">
        <p14:creationId xmlns:p14="http://schemas.microsoft.com/office/powerpoint/2010/main" val="50702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B612EA3-B8CD-4A26-98A8-49A6794D3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087847"/>
              </p:ext>
            </p:extLst>
          </p:nvPr>
        </p:nvGraphicFramePr>
        <p:xfrm>
          <a:off x="643467" y="643467"/>
          <a:ext cx="9478540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FD2B0DBF-8695-48C9-8E6E-9493D45291CF}"/>
              </a:ext>
            </a:extLst>
          </p:cNvPr>
          <p:cNvSpPr txBox="1"/>
          <p:nvPr/>
        </p:nvSpPr>
        <p:spPr>
          <a:xfrm>
            <a:off x="8184444" y="6046893"/>
            <a:ext cx="400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«  Revue économique » (déc.2018) </a:t>
            </a:r>
          </a:p>
          <a:p>
            <a:r>
              <a:rPr lang="fr-BE" sz="1600" dirty="0"/>
              <a:t>Banque Nationale de Belgique</a:t>
            </a:r>
          </a:p>
        </p:txBody>
      </p:sp>
    </p:spTree>
    <p:extLst>
      <p:ext uri="{BB962C8B-B14F-4D97-AF65-F5344CB8AC3E}">
        <p14:creationId xmlns:p14="http://schemas.microsoft.com/office/powerpoint/2010/main" val="50811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3B88195-8D9E-4359-A86C-9456C469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3EC48BD-A960-4717-BC76-7E4C9822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7A00717A-7D3C-456B-A779-9D0638878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EB0E133-CF2F-4AD3-ACA6-03E91BB6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CD94893-A2D1-401B-A469-D34E425DC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46E6246-28E6-4A2D-B924-24539B8C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2524D07B-0404-4300-8B1A-E94F9E98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1266958"/>
            <a:ext cx="6808362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Un enseignement efficient</a:t>
            </a:r>
          </a:p>
        </p:txBody>
      </p:sp>
    </p:spTree>
    <p:extLst>
      <p:ext uri="{BB962C8B-B14F-4D97-AF65-F5344CB8AC3E}">
        <p14:creationId xmlns:p14="http://schemas.microsoft.com/office/powerpoint/2010/main" val="186910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3399EF-B8DE-4BCE-9842-68A324F39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8492" r="10427" b="5164"/>
          <a:stretch/>
        </p:blipFill>
        <p:spPr bwMode="auto">
          <a:xfrm>
            <a:off x="1472750" y="219261"/>
            <a:ext cx="8560961" cy="6012000"/>
          </a:xfrm>
          <a:prstGeom prst="rect">
            <a:avLst/>
          </a:prstGeom>
          <a:noFill/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DD91F7-5985-493A-AAA5-1FEC9FDAF2D6}"/>
              </a:ext>
            </a:extLst>
          </p:cNvPr>
          <p:cNvSpPr txBox="1"/>
          <p:nvPr/>
        </p:nvSpPr>
        <p:spPr>
          <a:xfrm>
            <a:off x="1163740" y="6359964"/>
            <a:ext cx="92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Rapport McKinsey – « Contribuer au diagnostic du système scolaire » - juin 2015 </a:t>
            </a:r>
          </a:p>
        </p:txBody>
      </p:sp>
    </p:spTree>
    <p:extLst>
      <p:ext uri="{BB962C8B-B14F-4D97-AF65-F5344CB8AC3E}">
        <p14:creationId xmlns:p14="http://schemas.microsoft.com/office/powerpoint/2010/main" val="145405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38C19-5766-456F-B5C9-5D931FC2E523}"/>
              </a:ext>
            </a:extLst>
          </p:cNvPr>
          <p:cNvSpPr/>
          <p:nvPr/>
        </p:nvSpPr>
        <p:spPr>
          <a:xfrm>
            <a:off x="4809984" y="2766011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Capitaux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excédentaires</a:t>
            </a:r>
            <a:endParaRPr lang="fr-BE" sz="2400" dirty="0"/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5339F80C-C8EE-4B5C-B4B0-2F4F3FB2F96A}"/>
              </a:ext>
            </a:extLst>
          </p:cNvPr>
          <p:cNvCxnSpPr>
            <a:cxnSpLocks/>
          </p:cNvCxnSpPr>
          <p:nvPr/>
        </p:nvCxnSpPr>
        <p:spPr>
          <a:xfrm>
            <a:off x="4297500" y="1656135"/>
            <a:ext cx="3389423" cy="12700"/>
          </a:xfrm>
          <a:prstGeom prst="curvedConnector3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03DA40C-4534-4004-ADBA-CB08B35F4E03}"/>
              </a:ext>
            </a:extLst>
          </p:cNvPr>
          <p:cNvCxnSpPr/>
          <p:nvPr/>
        </p:nvCxnSpPr>
        <p:spPr>
          <a:xfrm>
            <a:off x="2655546" y="2479824"/>
            <a:ext cx="2071396" cy="99790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03738EB-9427-4928-A7E7-2EF7D3A3879F}"/>
              </a:ext>
            </a:extLst>
          </p:cNvPr>
          <p:cNvCxnSpPr/>
          <p:nvPr/>
        </p:nvCxnSpPr>
        <p:spPr>
          <a:xfrm flipV="1">
            <a:off x="7404594" y="2456307"/>
            <a:ext cx="1118740" cy="99790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A5B0E3-C9C6-41C6-8075-E0991DCF8421}"/>
              </a:ext>
            </a:extLst>
          </p:cNvPr>
          <p:cNvSpPr/>
          <p:nvPr/>
        </p:nvSpPr>
        <p:spPr>
          <a:xfrm>
            <a:off x="7773993" y="1137944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Concurrence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exacerbée</a:t>
            </a:r>
            <a:endParaRPr lang="fr-BE" sz="24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916854F-4AF8-4A32-A6AB-DF20B9E9BBAD}"/>
              </a:ext>
            </a:extLst>
          </p:cNvPr>
          <p:cNvSpPr/>
          <p:nvPr/>
        </p:nvSpPr>
        <p:spPr>
          <a:xfrm>
            <a:off x="1615820" y="1137944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Capacité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productive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excédentaire</a:t>
            </a:r>
            <a:endParaRPr lang="fr-BE" sz="2400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5D13B5F-CD3C-4D71-8E62-B0A04DA8D4A6}"/>
              </a:ext>
            </a:extLst>
          </p:cNvPr>
          <p:cNvCxnSpPr/>
          <p:nvPr/>
        </p:nvCxnSpPr>
        <p:spPr>
          <a:xfrm>
            <a:off x="2047381" y="2479824"/>
            <a:ext cx="0" cy="2235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E517B5B2-DC0A-484A-8D5C-0B37D36A08A3}"/>
              </a:ext>
            </a:extLst>
          </p:cNvPr>
          <p:cNvSpPr/>
          <p:nvPr/>
        </p:nvSpPr>
        <p:spPr>
          <a:xfrm>
            <a:off x="248030" y="4788174"/>
            <a:ext cx="3962400" cy="17328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055B2A-51D1-45B3-9067-F305419E8965}"/>
              </a:ext>
            </a:extLst>
          </p:cNvPr>
          <p:cNvSpPr txBox="1"/>
          <p:nvPr/>
        </p:nvSpPr>
        <p:spPr>
          <a:xfrm>
            <a:off x="989265" y="5146764"/>
            <a:ext cx="2479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L’éducation comme vecteur de croissance d’autres marchés</a:t>
            </a:r>
          </a:p>
        </p:txBody>
      </p:sp>
    </p:spTree>
    <p:extLst>
      <p:ext uri="{BB962C8B-B14F-4D97-AF65-F5344CB8AC3E}">
        <p14:creationId xmlns:p14="http://schemas.microsoft.com/office/powerpoint/2010/main" val="32608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B1115DF5-AFBD-4F66-AE21-09484AD4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33D1B7F8-74CC-4614-855A-84CC8262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5" name="Oval 154">
            <a:extLst>
              <a:ext uri="{FF2B5EF4-FFF2-40B4-BE49-F238E27FC236}">
                <a16:creationId xmlns:a16="http://schemas.microsoft.com/office/drawing/2014/main" id="{16BEC653-A047-40E7-A65C-5C7D3EDE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1CA27089-EF20-428F-BEFB-D680CC61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1BFA68AB-4F1A-4721-A4D2-0C578829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D43CBC87-A39A-44E4-9EE2-21CCD5CE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5482F9D-E110-434E-9B4F-41A3F5CB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7">
            <a:extLst>
              <a:ext uri="{FF2B5EF4-FFF2-40B4-BE49-F238E27FC236}">
                <a16:creationId xmlns:a16="http://schemas.microsoft.com/office/drawing/2014/main" id="{5779FF2E-BB5C-4805-AAD5-275495A2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Une école néo-libérale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EB83258-50E7-4A51-8C48-ADA7CD7F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A4188960-1398-409C-BA5D-F87CCB74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" name="ZoneTexte 3">
            <a:extLst>
              <a:ext uri="{FF2B5EF4-FFF2-40B4-BE49-F238E27FC236}">
                <a16:creationId xmlns:a16="http://schemas.microsoft.com/office/drawing/2014/main" id="{9BAA3A13-22E0-479A-B46D-EA890499F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255762"/>
              </p:ext>
            </p:extLst>
          </p:nvPr>
        </p:nvGraphicFramePr>
        <p:xfrm>
          <a:off x="-418" y="2049025"/>
          <a:ext cx="11832358" cy="458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8834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>
            <a:extLst>
              <a:ext uri="{FF2B5EF4-FFF2-40B4-BE49-F238E27FC236}">
                <a16:creationId xmlns:a16="http://schemas.microsoft.com/office/drawing/2014/main" id="{73B88195-8D9E-4359-A86C-9456C469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03EC48BD-A960-4717-BC76-7E4C9822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6" name="Oval 10">
            <a:extLst>
              <a:ext uri="{FF2B5EF4-FFF2-40B4-BE49-F238E27FC236}">
                <a16:creationId xmlns:a16="http://schemas.microsoft.com/office/drawing/2014/main" id="{7A00717A-7D3C-456B-A779-9D0638878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12">
            <a:extLst>
              <a:ext uri="{FF2B5EF4-FFF2-40B4-BE49-F238E27FC236}">
                <a16:creationId xmlns:a16="http://schemas.microsoft.com/office/drawing/2014/main" id="{EEB0E133-CF2F-4AD3-ACA6-03E91BB6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6CD94893-A2D1-401B-A469-D34E425DC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546E6246-28E6-4A2D-B924-24539B8C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E34FA10D-5116-47B4-A70E-776435251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B2718AAE-52B9-4DD9-9D83-A9C975C9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302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9FF39B1-9689-44AE-A803-7B90A059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76484" cy="6858001"/>
          </a:xfrm>
          <a:custGeom>
            <a:avLst/>
            <a:gdLst>
              <a:gd name="connsiteX0" fmla="*/ 7031769 w 8376484"/>
              <a:gd name="connsiteY0" fmla="*/ 0 h 6858001"/>
              <a:gd name="connsiteX1" fmla="*/ 8375307 w 8376484"/>
              <a:gd name="connsiteY1" fmla="*/ 0 h 6858001"/>
              <a:gd name="connsiteX2" fmla="*/ 8350262 w 8376484"/>
              <a:gd name="connsiteY2" fmla="*/ 155677 h 6858001"/>
              <a:gd name="connsiteX3" fmla="*/ 8326393 w 8376484"/>
              <a:gd name="connsiteY3" fmla="*/ 310668 h 6858001"/>
              <a:gd name="connsiteX4" fmla="*/ 8303029 w 8376484"/>
              <a:gd name="connsiteY4" fmla="*/ 466344 h 6858001"/>
              <a:gd name="connsiteX5" fmla="*/ 8283026 w 8376484"/>
              <a:gd name="connsiteY5" fmla="*/ 622707 h 6858001"/>
              <a:gd name="connsiteX6" fmla="*/ 8262855 w 8376484"/>
              <a:gd name="connsiteY6" fmla="*/ 778383 h 6858001"/>
              <a:gd name="connsiteX7" fmla="*/ 8244029 w 8376484"/>
              <a:gd name="connsiteY7" fmla="*/ 934746 h 6858001"/>
              <a:gd name="connsiteX8" fmla="*/ 8227893 w 8376484"/>
              <a:gd name="connsiteY8" fmla="*/ 1089051 h 6858001"/>
              <a:gd name="connsiteX9" fmla="*/ 8212597 w 8376484"/>
              <a:gd name="connsiteY9" fmla="*/ 1245413 h 6858001"/>
              <a:gd name="connsiteX10" fmla="*/ 8198645 w 8376484"/>
              <a:gd name="connsiteY10" fmla="*/ 1401090 h 6858001"/>
              <a:gd name="connsiteX11" fmla="*/ 8186543 w 8376484"/>
              <a:gd name="connsiteY11" fmla="*/ 1554023 h 6858001"/>
              <a:gd name="connsiteX12" fmla="*/ 8174440 w 8376484"/>
              <a:gd name="connsiteY12" fmla="*/ 1709014 h 6858001"/>
              <a:gd name="connsiteX13" fmla="*/ 8164355 w 8376484"/>
              <a:gd name="connsiteY13" fmla="*/ 1861947 h 6858001"/>
              <a:gd name="connsiteX14" fmla="*/ 8156455 w 8376484"/>
              <a:gd name="connsiteY14" fmla="*/ 2014881 h 6858001"/>
              <a:gd name="connsiteX15" fmla="*/ 8148218 w 8376484"/>
              <a:gd name="connsiteY15" fmla="*/ 2167128 h 6858001"/>
              <a:gd name="connsiteX16" fmla="*/ 8141327 w 8376484"/>
              <a:gd name="connsiteY16" fmla="*/ 2318004 h 6858001"/>
              <a:gd name="connsiteX17" fmla="*/ 8136452 w 8376484"/>
              <a:gd name="connsiteY17" fmla="*/ 2467509 h 6858001"/>
              <a:gd name="connsiteX18" fmla="*/ 8132250 w 8376484"/>
              <a:gd name="connsiteY18" fmla="*/ 2617013 h 6858001"/>
              <a:gd name="connsiteX19" fmla="*/ 8128216 w 8376484"/>
              <a:gd name="connsiteY19" fmla="*/ 2765146 h 6858001"/>
              <a:gd name="connsiteX20" fmla="*/ 8126367 w 8376484"/>
              <a:gd name="connsiteY20" fmla="*/ 2911221 h 6858001"/>
              <a:gd name="connsiteX21" fmla="*/ 8124350 w 8376484"/>
              <a:gd name="connsiteY21" fmla="*/ 3057297 h 6858001"/>
              <a:gd name="connsiteX22" fmla="*/ 8123341 w 8376484"/>
              <a:gd name="connsiteY22" fmla="*/ 3201315 h 6858001"/>
              <a:gd name="connsiteX23" fmla="*/ 8124350 w 8376484"/>
              <a:gd name="connsiteY23" fmla="*/ 3343961 h 6858001"/>
              <a:gd name="connsiteX24" fmla="*/ 8124350 w 8376484"/>
              <a:gd name="connsiteY24" fmla="*/ 3485236 h 6858001"/>
              <a:gd name="connsiteX25" fmla="*/ 8126367 w 8376484"/>
              <a:gd name="connsiteY25" fmla="*/ 3625139 h 6858001"/>
              <a:gd name="connsiteX26" fmla="*/ 8129392 w 8376484"/>
              <a:gd name="connsiteY26" fmla="*/ 3762299 h 6858001"/>
              <a:gd name="connsiteX27" fmla="*/ 8132250 w 8376484"/>
              <a:gd name="connsiteY27" fmla="*/ 3898087 h 6858001"/>
              <a:gd name="connsiteX28" fmla="*/ 8135444 w 8376484"/>
              <a:gd name="connsiteY28" fmla="*/ 4031133 h 6858001"/>
              <a:gd name="connsiteX29" fmla="*/ 8140318 w 8376484"/>
              <a:gd name="connsiteY29" fmla="*/ 4163492 h 6858001"/>
              <a:gd name="connsiteX30" fmla="*/ 8145529 w 8376484"/>
              <a:gd name="connsiteY30" fmla="*/ 4293793 h 6858001"/>
              <a:gd name="connsiteX31" fmla="*/ 8150235 w 8376484"/>
              <a:gd name="connsiteY31" fmla="*/ 4421352 h 6858001"/>
              <a:gd name="connsiteX32" fmla="*/ 8163515 w 8376484"/>
              <a:gd name="connsiteY32" fmla="*/ 4670298 h 6858001"/>
              <a:gd name="connsiteX33" fmla="*/ 8177634 w 8376484"/>
              <a:gd name="connsiteY33" fmla="*/ 4908956 h 6858001"/>
              <a:gd name="connsiteX34" fmla="*/ 8192426 w 8376484"/>
              <a:gd name="connsiteY34" fmla="*/ 5138013 h 6858001"/>
              <a:gd name="connsiteX35" fmla="*/ 8208731 w 8376484"/>
              <a:gd name="connsiteY35" fmla="*/ 5354726 h 6858001"/>
              <a:gd name="connsiteX36" fmla="*/ 8225708 w 8376484"/>
              <a:gd name="connsiteY36" fmla="*/ 5561838 h 6858001"/>
              <a:gd name="connsiteX37" fmla="*/ 8244029 w 8376484"/>
              <a:gd name="connsiteY37" fmla="*/ 5753862 h 6858001"/>
              <a:gd name="connsiteX38" fmla="*/ 8262015 w 8376484"/>
              <a:gd name="connsiteY38" fmla="*/ 5934227 h 6858001"/>
              <a:gd name="connsiteX39" fmla="*/ 8280000 w 8376484"/>
              <a:gd name="connsiteY39" fmla="*/ 6100191 h 6858001"/>
              <a:gd name="connsiteX40" fmla="*/ 8296977 w 8376484"/>
              <a:gd name="connsiteY40" fmla="*/ 6252438 h 6858001"/>
              <a:gd name="connsiteX41" fmla="*/ 8313114 w 8376484"/>
              <a:gd name="connsiteY41" fmla="*/ 6387541 h 6858001"/>
              <a:gd name="connsiteX42" fmla="*/ 8328410 w 8376484"/>
              <a:gd name="connsiteY42" fmla="*/ 6509613 h 6858001"/>
              <a:gd name="connsiteX43" fmla="*/ 8341185 w 8376484"/>
              <a:gd name="connsiteY43" fmla="*/ 6612483 h 6858001"/>
              <a:gd name="connsiteX44" fmla="*/ 8353287 w 8376484"/>
              <a:gd name="connsiteY44" fmla="*/ 6698894 h 6858001"/>
              <a:gd name="connsiteX45" fmla="*/ 8370601 w 8376484"/>
              <a:gd name="connsiteY45" fmla="*/ 6817538 h 6858001"/>
              <a:gd name="connsiteX46" fmla="*/ 8376484 w 8376484"/>
              <a:gd name="connsiteY46" fmla="*/ 6858000 h 6858001"/>
              <a:gd name="connsiteX47" fmla="*/ 7471130 w 8376484"/>
              <a:gd name="connsiteY47" fmla="*/ 6858000 h 6858001"/>
              <a:gd name="connsiteX48" fmla="*/ 7471130 w 8376484"/>
              <a:gd name="connsiteY48" fmla="*/ 6858001 h 6858001"/>
              <a:gd name="connsiteX49" fmla="*/ 1380566 w 8376484"/>
              <a:gd name="connsiteY49" fmla="*/ 6858001 h 6858001"/>
              <a:gd name="connsiteX50" fmla="*/ 1380566 w 8376484"/>
              <a:gd name="connsiteY50" fmla="*/ 6858000 h 6858001"/>
              <a:gd name="connsiteX51" fmla="*/ 0 w 8376484"/>
              <a:gd name="connsiteY51" fmla="*/ 6858000 h 6858001"/>
              <a:gd name="connsiteX52" fmla="*/ 0 w 8376484"/>
              <a:gd name="connsiteY52" fmla="*/ 0 h 6858001"/>
              <a:gd name="connsiteX53" fmla="*/ 1917290 w 8376484"/>
              <a:gd name="connsiteY53" fmla="*/ 0 h 6858001"/>
              <a:gd name="connsiteX54" fmla="*/ 1917290 w 8376484"/>
              <a:gd name="connsiteY54" fmla="*/ 1 h 6858001"/>
              <a:gd name="connsiteX55" fmla="*/ 7031769 w 8376484"/>
              <a:gd name="connsiteY5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76484" h="6858001">
                <a:moveTo>
                  <a:pt x="7031769" y="0"/>
                </a:moveTo>
                <a:lnTo>
                  <a:pt x="8375307" y="0"/>
                </a:lnTo>
                <a:lnTo>
                  <a:pt x="8350262" y="155677"/>
                </a:lnTo>
                <a:lnTo>
                  <a:pt x="8326393" y="310668"/>
                </a:lnTo>
                <a:lnTo>
                  <a:pt x="8303029" y="466344"/>
                </a:lnTo>
                <a:lnTo>
                  <a:pt x="8283026" y="622707"/>
                </a:lnTo>
                <a:lnTo>
                  <a:pt x="8262855" y="778383"/>
                </a:lnTo>
                <a:lnTo>
                  <a:pt x="8244029" y="934746"/>
                </a:lnTo>
                <a:lnTo>
                  <a:pt x="8227893" y="1089051"/>
                </a:lnTo>
                <a:lnTo>
                  <a:pt x="8212597" y="1245413"/>
                </a:lnTo>
                <a:lnTo>
                  <a:pt x="8198645" y="1401090"/>
                </a:lnTo>
                <a:lnTo>
                  <a:pt x="8186543" y="1554023"/>
                </a:lnTo>
                <a:lnTo>
                  <a:pt x="8174440" y="1709014"/>
                </a:lnTo>
                <a:lnTo>
                  <a:pt x="8164355" y="1861947"/>
                </a:lnTo>
                <a:lnTo>
                  <a:pt x="8156455" y="2014881"/>
                </a:lnTo>
                <a:lnTo>
                  <a:pt x="8148218" y="2167128"/>
                </a:lnTo>
                <a:lnTo>
                  <a:pt x="8141327" y="2318004"/>
                </a:lnTo>
                <a:lnTo>
                  <a:pt x="8136452" y="2467509"/>
                </a:lnTo>
                <a:lnTo>
                  <a:pt x="8132250" y="2617013"/>
                </a:lnTo>
                <a:lnTo>
                  <a:pt x="8128216" y="2765146"/>
                </a:lnTo>
                <a:lnTo>
                  <a:pt x="8126367" y="2911221"/>
                </a:lnTo>
                <a:lnTo>
                  <a:pt x="8124350" y="3057297"/>
                </a:lnTo>
                <a:lnTo>
                  <a:pt x="8123341" y="3201315"/>
                </a:lnTo>
                <a:lnTo>
                  <a:pt x="8124350" y="3343961"/>
                </a:lnTo>
                <a:lnTo>
                  <a:pt x="8124350" y="3485236"/>
                </a:lnTo>
                <a:lnTo>
                  <a:pt x="8126367" y="3625139"/>
                </a:lnTo>
                <a:lnTo>
                  <a:pt x="8129392" y="3762299"/>
                </a:lnTo>
                <a:lnTo>
                  <a:pt x="8132250" y="3898087"/>
                </a:lnTo>
                <a:lnTo>
                  <a:pt x="8135444" y="4031133"/>
                </a:lnTo>
                <a:lnTo>
                  <a:pt x="8140318" y="4163492"/>
                </a:lnTo>
                <a:lnTo>
                  <a:pt x="8145529" y="4293793"/>
                </a:lnTo>
                <a:lnTo>
                  <a:pt x="8150235" y="4421352"/>
                </a:lnTo>
                <a:lnTo>
                  <a:pt x="8163515" y="4670298"/>
                </a:lnTo>
                <a:lnTo>
                  <a:pt x="8177634" y="4908956"/>
                </a:lnTo>
                <a:lnTo>
                  <a:pt x="8192426" y="5138013"/>
                </a:lnTo>
                <a:lnTo>
                  <a:pt x="8208731" y="5354726"/>
                </a:lnTo>
                <a:lnTo>
                  <a:pt x="8225708" y="5561838"/>
                </a:lnTo>
                <a:lnTo>
                  <a:pt x="8244029" y="5753862"/>
                </a:lnTo>
                <a:lnTo>
                  <a:pt x="8262015" y="5934227"/>
                </a:lnTo>
                <a:lnTo>
                  <a:pt x="8280000" y="6100191"/>
                </a:lnTo>
                <a:lnTo>
                  <a:pt x="8296977" y="6252438"/>
                </a:lnTo>
                <a:lnTo>
                  <a:pt x="8313114" y="6387541"/>
                </a:lnTo>
                <a:lnTo>
                  <a:pt x="8328410" y="6509613"/>
                </a:lnTo>
                <a:lnTo>
                  <a:pt x="8341185" y="6612483"/>
                </a:lnTo>
                <a:lnTo>
                  <a:pt x="8353287" y="6698894"/>
                </a:lnTo>
                <a:lnTo>
                  <a:pt x="8370601" y="6817538"/>
                </a:lnTo>
                <a:lnTo>
                  <a:pt x="8376484" y="6858000"/>
                </a:lnTo>
                <a:lnTo>
                  <a:pt x="7471130" y="6858000"/>
                </a:lnTo>
                <a:lnTo>
                  <a:pt x="7471130" y="6858001"/>
                </a:lnTo>
                <a:lnTo>
                  <a:pt x="1380566" y="6858001"/>
                </a:lnTo>
                <a:lnTo>
                  <a:pt x="1380566" y="6858000"/>
                </a:lnTo>
                <a:lnTo>
                  <a:pt x="0" y="6858000"/>
                </a:lnTo>
                <a:lnTo>
                  <a:pt x="0" y="0"/>
                </a:lnTo>
                <a:lnTo>
                  <a:pt x="1917290" y="0"/>
                </a:lnTo>
                <a:lnTo>
                  <a:pt x="1917290" y="1"/>
                </a:lnTo>
                <a:lnTo>
                  <a:pt x="7031769" y="1"/>
                </a:lnTo>
                <a:close/>
              </a:path>
            </a:pathLst>
          </a:custGeom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4A888-48BE-4604-BB14-E6C5E9D0F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2F672B-4E30-4352-B088-24982279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1" y="938953"/>
            <a:ext cx="6630143" cy="4980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/>
              <a:t>Annexes</a:t>
            </a:r>
            <a:br>
              <a:rPr lang="en-US" sz="7200"/>
            </a:b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022527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3C4B5-1133-40DB-9B7B-60CD4393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fr-BE" dirty="0"/>
              <a:t>Stimuler le marché des TIC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CA04F1-5CC5-41E2-855C-5A927581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« Le marché européen </a:t>
            </a:r>
            <a:r>
              <a:rPr lang="fr-BE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demeure trop étroit, trop fragmenté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, le nombre encore trop faible des utilisateurs et des créateurs </a:t>
            </a:r>
            <a:r>
              <a:rPr lang="fr-BE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pénalisent notre industrie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. Pourtant le secteur du multimédia et des nouveaux services audiovisuels nous </a:t>
            </a:r>
            <a:r>
              <a:rPr lang="fr-BE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promet un essor rapide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. Il est également un des principaux gisements d'emplois pour demain. C'est pourquoi </a:t>
            </a:r>
            <a:r>
              <a:rPr lang="fr-BE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était indispensable de prendre un certain nombre de mesures pour l'aider et le stimuler.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 » </a:t>
            </a:r>
          </a:p>
          <a:p>
            <a:pPr marL="0" indent="0" algn="r">
              <a:buNone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Édith Cresson - Cannes – 1997</a:t>
            </a:r>
          </a:p>
        </p:txBody>
      </p:sp>
      <p:pic>
        <p:nvPicPr>
          <p:cNvPr id="1026" name="Picture 2" descr="Résultat de recherche d'images pour &quot;édith cresson 1997&quot;">
            <a:extLst>
              <a:ext uri="{FF2B5EF4-FFF2-40B4-BE49-F238E27FC236}">
                <a16:creationId xmlns:a16="http://schemas.microsoft.com/office/drawing/2014/main" id="{D5185B79-8919-4EEB-B430-1018E1CD7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r="-2" b="5607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06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0368" y="979273"/>
            <a:ext cx="8208912" cy="2739211"/>
          </a:xfrm>
          <a:prstGeom prst="rect">
            <a:avLst/>
          </a:prstGeom>
          <a:solidFill>
            <a:srgbClr val="C3AFCC"/>
          </a:solidFill>
        </p:spPr>
        <p:txBody>
          <a:bodyPr wrap="square">
            <a:spAutoFit/>
          </a:bodyPr>
          <a:lstStyle/>
          <a:p>
            <a:pPr algn="just"/>
            <a:r>
              <a:rPr lang="fr-BE" sz="2000" dirty="0"/>
              <a:t>« Repenser l'éducation n'est pas qu'une question d'argent : s'il est vrai que nous devons investir plus dans l'éducation et la formation, il apparaît clairement que</a:t>
            </a:r>
            <a:r>
              <a:rPr lang="fr-BE" sz="2000" b="1" dirty="0"/>
              <a:t> les systèmes éducatifs doivent </a:t>
            </a:r>
            <a:r>
              <a:rPr lang="fr-BE" sz="2000" dirty="0"/>
              <a:t>également </a:t>
            </a:r>
            <a:r>
              <a:rPr lang="fr-BE" sz="2000" b="1" dirty="0"/>
              <a:t>être</a:t>
            </a:r>
            <a:r>
              <a:rPr lang="fr-BE" sz="2000" dirty="0"/>
              <a:t> </a:t>
            </a:r>
            <a:r>
              <a:rPr lang="fr-BE" sz="2000" b="1" dirty="0"/>
              <a:t>modernisés</a:t>
            </a:r>
            <a:r>
              <a:rPr lang="fr-BE" sz="2000" dirty="0"/>
              <a:t> et se doter d'un </a:t>
            </a:r>
            <a:r>
              <a:rPr lang="fr-BE" sz="2000" b="1" dirty="0"/>
              <a:t>mode de fonctionnement plus souple </a:t>
            </a:r>
            <a:r>
              <a:rPr lang="fr-BE" sz="2000" dirty="0"/>
              <a:t>pour réellement répondre aux besoins de la société d'aujourd'hui. </a:t>
            </a:r>
          </a:p>
          <a:p>
            <a:pPr algn="just"/>
            <a:endParaRPr lang="fr-BE" sz="2000" dirty="0"/>
          </a:p>
          <a:p>
            <a:endParaRPr lang="fr-BE" dirty="0"/>
          </a:p>
          <a:p>
            <a:pPr algn="r"/>
            <a:r>
              <a:rPr lang="fr-BE" sz="1400" dirty="0"/>
              <a:t>Mme Androulla Vassiliou, novembre 2012</a:t>
            </a:r>
          </a:p>
        </p:txBody>
      </p:sp>
      <p:pic>
        <p:nvPicPr>
          <p:cNvPr id="3" name="Image 2" descr="androul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27" y="4064471"/>
            <a:ext cx="3512985" cy="23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75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04945" y="5270532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/>
              <a:t>Ludger</a:t>
            </a:r>
            <a:r>
              <a:rPr lang="fr-FR" sz="1400" dirty="0"/>
              <a:t> </a:t>
            </a:r>
            <a:r>
              <a:rPr lang="fr-FR" sz="1400" dirty="0" err="1"/>
              <a:t>Wößmann</a:t>
            </a:r>
            <a:r>
              <a:rPr lang="fr-FR" sz="1400" dirty="0"/>
              <a:t> and Gabriela </a:t>
            </a:r>
            <a:r>
              <a:rPr lang="fr-FR" sz="1400" dirty="0" err="1"/>
              <a:t>Schütz</a:t>
            </a:r>
            <a:r>
              <a:rPr lang="fr-FR" sz="1400" dirty="0"/>
              <a:t>,</a:t>
            </a:r>
          </a:p>
          <a:p>
            <a:pPr algn="r"/>
            <a:r>
              <a:rPr lang="fr-FR" sz="1400" dirty="0"/>
              <a:t> « </a:t>
            </a:r>
            <a:r>
              <a:rPr lang="fr-FR" sz="1400" dirty="0" err="1"/>
              <a:t>Efficiency</a:t>
            </a:r>
            <a:r>
              <a:rPr lang="fr-FR" sz="1400" dirty="0"/>
              <a:t> and </a:t>
            </a:r>
            <a:r>
              <a:rPr lang="fr-FR" sz="1400" dirty="0" err="1"/>
              <a:t>Equity</a:t>
            </a:r>
            <a:r>
              <a:rPr lang="fr-FR" sz="1400" dirty="0"/>
              <a:t> in </a:t>
            </a:r>
            <a:r>
              <a:rPr lang="fr-FR" sz="1400" dirty="0" err="1"/>
              <a:t>European</a:t>
            </a:r>
            <a:r>
              <a:rPr lang="fr-FR" sz="1400" dirty="0"/>
              <a:t> Education and Training </a:t>
            </a:r>
            <a:r>
              <a:rPr lang="fr-FR" sz="1400" dirty="0" err="1"/>
              <a:t>Systems</a:t>
            </a:r>
            <a:r>
              <a:rPr lang="fr-FR" sz="1400" dirty="0"/>
              <a:t> », </a:t>
            </a:r>
          </a:p>
          <a:p>
            <a:pPr algn="r"/>
            <a:r>
              <a:rPr lang="fr-FR" sz="1400" dirty="0"/>
              <a:t>avril 2006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489E44-1C13-4560-8317-C081CA640D26}"/>
              </a:ext>
            </a:extLst>
          </p:cNvPr>
          <p:cNvSpPr txBox="1"/>
          <p:nvPr/>
        </p:nvSpPr>
        <p:spPr>
          <a:xfrm>
            <a:off x="1679621" y="676920"/>
            <a:ext cx="773811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4000" dirty="0"/>
              <a:t>Un enseignement efficient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C132C5-9007-4041-A48F-D0B60160C977}"/>
              </a:ext>
            </a:extLst>
          </p:cNvPr>
          <p:cNvSpPr txBox="1"/>
          <p:nvPr/>
        </p:nvSpPr>
        <p:spPr>
          <a:xfrm>
            <a:off x="1177290" y="1897380"/>
            <a:ext cx="964692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3200" dirty="0"/>
              <a:t>Des politiques qui introduisent la </a:t>
            </a:r>
            <a:r>
              <a:rPr lang="fr-BE" sz="3200" dirty="0">
                <a:solidFill>
                  <a:srgbClr val="800080"/>
                </a:solidFill>
              </a:rPr>
              <a:t>compétition</a:t>
            </a:r>
            <a:r>
              <a:rPr lang="fr-BE" sz="3200" dirty="0"/>
              <a:t>, le </a:t>
            </a:r>
            <a:r>
              <a:rPr lang="fr-BE" sz="3200" dirty="0">
                <a:solidFill>
                  <a:srgbClr val="800080"/>
                </a:solidFill>
              </a:rPr>
              <a:t>libre choix </a:t>
            </a:r>
            <a:r>
              <a:rPr lang="fr-BE" sz="3200" dirty="0"/>
              <a:t>et les </a:t>
            </a:r>
            <a:r>
              <a:rPr lang="fr-BE" sz="3200" dirty="0">
                <a:solidFill>
                  <a:srgbClr val="800080"/>
                </a:solidFill>
              </a:rPr>
              <a:t>forces du marché </a:t>
            </a:r>
            <a:r>
              <a:rPr lang="fr-BE" sz="3200" dirty="0"/>
              <a:t>dans le système scolaire ont montré qu’elles possédaient un fort potentiel pour faire </a:t>
            </a:r>
            <a:r>
              <a:rPr lang="fr-BE" sz="3200" dirty="0">
                <a:solidFill>
                  <a:srgbClr val="800080"/>
                </a:solidFill>
              </a:rPr>
              <a:t>évoluer</a:t>
            </a:r>
            <a:r>
              <a:rPr lang="fr-BE" sz="3200" dirty="0"/>
              <a:t> les systèmes scolaires vers un niveau </a:t>
            </a:r>
            <a:r>
              <a:rPr lang="fr-BE" sz="3200" dirty="0">
                <a:solidFill>
                  <a:srgbClr val="800080"/>
                </a:solidFill>
              </a:rPr>
              <a:t>d’efficience</a:t>
            </a:r>
            <a:r>
              <a:rPr lang="fr-BE" sz="3200" dirty="0"/>
              <a:t> plus élevé.</a:t>
            </a:r>
          </a:p>
        </p:txBody>
      </p:sp>
    </p:spTree>
    <p:extLst>
      <p:ext uri="{BB962C8B-B14F-4D97-AF65-F5344CB8AC3E}">
        <p14:creationId xmlns:p14="http://schemas.microsoft.com/office/powerpoint/2010/main" val="133109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60F3CA-38F6-4B30-A547-BC90DAACA53F}"/>
              </a:ext>
            </a:extLst>
          </p:cNvPr>
          <p:cNvSpPr txBox="1"/>
          <p:nvPr/>
        </p:nvSpPr>
        <p:spPr>
          <a:xfrm>
            <a:off x="1330079" y="3818047"/>
            <a:ext cx="8854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BE" dirty="0"/>
              <a:t>Apprendre dans la société de l’information (1996)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BE" dirty="0"/>
              <a:t>eLearning – Penser l’éducation de demain  (2000)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BE" dirty="0"/>
              <a:t>eTwinning  (2005)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BE" dirty="0"/>
              <a:t>Programme d’appui aux TIC (2007-2013)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BE" dirty="0"/>
              <a:t>Stratégie numérique pour l’Europe (2010)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BE" dirty="0"/>
              <a:t>Grande coalition en faveur de l’emploi dans le secteur numérique (2013)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BE" dirty="0"/>
              <a:t>Ouvrir l’éducation (2013)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BE" dirty="0"/>
              <a:t>Plan d’action en matière d’éducation numérique (2018)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1E0901-611E-463D-BA1F-232403350953}"/>
              </a:ext>
            </a:extLst>
          </p:cNvPr>
          <p:cNvSpPr txBox="1"/>
          <p:nvPr/>
        </p:nvSpPr>
        <p:spPr>
          <a:xfrm>
            <a:off x="1330079" y="1293846"/>
            <a:ext cx="8733453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« Le </a:t>
            </a:r>
            <a:r>
              <a:rPr lang="fr-FR" sz="2400" dirty="0">
                <a:solidFill>
                  <a:srgbClr val="800080"/>
                </a:solidFill>
              </a:rPr>
              <a:t>recours plus systématique aux technologies dans l’éducation </a:t>
            </a:r>
            <a:r>
              <a:rPr lang="fr-FR" sz="2400" dirty="0"/>
              <a:t>ouvre une </a:t>
            </a:r>
            <a:r>
              <a:rPr lang="fr-FR" sz="2400" dirty="0">
                <a:solidFill>
                  <a:srgbClr val="800080"/>
                </a:solidFill>
              </a:rPr>
              <a:t>nouvelle palette de débouchés pour l’industrie</a:t>
            </a:r>
            <a:r>
              <a:rPr lang="fr-FR" sz="2400" dirty="0"/>
              <a:t>, et la coordination à l'échelle européenne permettra </a:t>
            </a:r>
            <a:r>
              <a:rPr lang="fr-FR" sz="2400" dirty="0">
                <a:solidFill>
                  <a:srgbClr val="800080"/>
                </a:solidFill>
              </a:rPr>
              <a:t>d’accélérer la croissance de ces marchés</a:t>
            </a:r>
            <a:r>
              <a:rPr lang="fr-FR" sz="2400" dirty="0"/>
              <a:t>. »</a:t>
            </a:r>
          </a:p>
          <a:p>
            <a:pPr algn="r"/>
            <a:r>
              <a:rPr lang="fr-FR" sz="1200" dirty="0"/>
              <a:t>« ouvrir l’éducation » - 2013</a:t>
            </a:r>
          </a:p>
          <a:p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563AE7C-277D-42F0-8338-084D5540355E}"/>
              </a:ext>
            </a:extLst>
          </p:cNvPr>
          <p:cNvSpPr txBox="1">
            <a:spLocks/>
          </p:cNvSpPr>
          <p:nvPr/>
        </p:nvSpPr>
        <p:spPr>
          <a:xfrm>
            <a:off x="637500" y="275677"/>
            <a:ext cx="9252154" cy="8109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/>
              <a:t>1. Stimuler le marché des TIC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553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>
            <a:extLst>
              <a:ext uri="{FF2B5EF4-FFF2-40B4-BE49-F238E27FC236}">
                <a16:creationId xmlns:a16="http://schemas.microsoft.com/office/drawing/2014/main" id="{43D2274E-47BB-4062-BE47-082D4803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B4270815-1C05-4C4B-B719-0482D3258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0B753A22-A5D8-4673-BCB0-287A3C2B2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CF81E4E4-7512-47A7-9B28-AB2031209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752A7968-E0AF-46E6-B506-5B24E8743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6B0E166D-5B54-429D-B212-759D9CD2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31B1A2-5B79-4088-902D-E02A5DC2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2. </a:t>
            </a:r>
            <a:r>
              <a:rPr lang="en-US" sz="5400"/>
              <a:t>La publicité à l’école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B25BCC7-5F8D-4DE1-A9DC-773824A9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Résultat de recherche d'images pour &quot;danone&quot;">
            <a:extLst>
              <a:ext uri="{FF2B5EF4-FFF2-40B4-BE49-F238E27FC236}">
                <a16:creationId xmlns:a16="http://schemas.microsoft.com/office/drawing/2014/main" id="{12E3C6D0-EB2B-4A11-8D2A-E7F56B9B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329" y="962904"/>
            <a:ext cx="1839871" cy="2369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ésultat de recherche d'images pour &quot;nestlé&quot;">
            <a:extLst>
              <a:ext uri="{FF2B5EF4-FFF2-40B4-BE49-F238E27FC236}">
                <a16:creationId xmlns:a16="http://schemas.microsoft.com/office/drawing/2014/main" id="{8A24DF5C-3B83-4D40-8EA3-E92626FE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860" y="962904"/>
            <a:ext cx="2368485" cy="2368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ésultat de recherche d'images pour &quot;apple&quot;">
            <a:extLst>
              <a:ext uri="{FF2B5EF4-FFF2-40B4-BE49-F238E27FC236}">
                <a16:creationId xmlns:a16="http://schemas.microsoft.com/office/drawing/2014/main" id="{CE1D9586-0213-478D-93AA-E3E575E6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498" y="3528520"/>
            <a:ext cx="2369532" cy="2369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e recherche d'images pour &quot;total solar expert&quot;">
            <a:extLst>
              <a:ext uri="{FF2B5EF4-FFF2-40B4-BE49-F238E27FC236}">
                <a16:creationId xmlns:a16="http://schemas.microsoft.com/office/drawing/2014/main" id="{40841261-D313-4FCD-8181-3B7A9AFE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646" y="3529567"/>
            <a:ext cx="2460913" cy="2368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0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38C19-5766-456F-B5C9-5D931FC2E523}"/>
              </a:ext>
            </a:extLst>
          </p:cNvPr>
          <p:cNvSpPr/>
          <p:nvPr/>
        </p:nvSpPr>
        <p:spPr>
          <a:xfrm>
            <a:off x="4809984" y="2766011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Capitaux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excédentaires</a:t>
            </a:r>
            <a:endParaRPr lang="fr-BE" sz="2400" dirty="0"/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5339F80C-C8EE-4B5C-B4B0-2F4F3FB2F96A}"/>
              </a:ext>
            </a:extLst>
          </p:cNvPr>
          <p:cNvCxnSpPr>
            <a:cxnSpLocks/>
          </p:cNvCxnSpPr>
          <p:nvPr/>
        </p:nvCxnSpPr>
        <p:spPr>
          <a:xfrm>
            <a:off x="4297500" y="1656135"/>
            <a:ext cx="3389423" cy="12700"/>
          </a:xfrm>
          <a:prstGeom prst="curvedConnector3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03DA40C-4534-4004-ADBA-CB08B35F4E03}"/>
              </a:ext>
            </a:extLst>
          </p:cNvPr>
          <p:cNvCxnSpPr/>
          <p:nvPr/>
        </p:nvCxnSpPr>
        <p:spPr>
          <a:xfrm>
            <a:off x="2655546" y="2479824"/>
            <a:ext cx="2071396" cy="99790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03738EB-9427-4928-A7E7-2EF7D3A3879F}"/>
              </a:ext>
            </a:extLst>
          </p:cNvPr>
          <p:cNvCxnSpPr/>
          <p:nvPr/>
        </p:nvCxnSpPr>
        <p:spPr>
          <a:xfrm flipV="1">
            <a:off x="7404594" y="2456307"/>
            <a:ext cx="1118740" cy="99790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A5B0E3-C9C6-41C6-8075-E0991DCF8421}"/>
              </a:ext>
            </a:extLst>
          </p:cNvPr>
          <p:cNvSpPr/>
          <p:nvPr/>
        </p:nvSpPr>
        <p:spPr>
          <a:xfrm>
            <a:off x="7773993" y="1137944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Concurrence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exacerbée</a:t>
            </a:r>
            <a:endParaRPr lang="fr-BE" sz="24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916854F-4AF8-4A32-A6AB-DF20B9E9BBAD}"/>
              </a:ext>
            </a:extLst>
          </p:cNvPr>
          <p:cNvSpPr/>
          <p:nvPr/>
        </p:nvSpPr>
        <p:spPr>
          <a:xfrm>
            <a:off x="1615820" y="1137944"/>
            <a:ext cx="2594610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Capacité 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productive</a:t>
            </a:r>
          </a:p>
          <a:p>
            <a:pPr algn="ctr"/>
            <a:r>
              <a:rPr lang="fr-B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excédentaire</a:t>
            </a:r>
            <a:endParaRPr lang="fr-BE" sz="2400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5D13B5F-CD3C-4D71-8E62-B0A04DA8D4A6}"/>
              </a:ext>
            </a:extLst>
          </p:cNvPr>
          <p:cNvCxnSpPr/>
          <p:nvPr/>
        </p:nvCxnSpPr>
        <p:spPr>
          <a:xfrm>
            <a:off x="2104531" y="2506133"/>
            <a:ext cx="0" cy="2235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E517B5B2-DC0A-484A-8D5C-0B37D36A08A3}"/>
              </a:ext>
            </a:extLst>
          </p:cNvPr>
          <p:cNvSpPr/>
          <p:nvPr/>
        </p:nvSpPr>
        <p:spPr>
          <a:xfrm>
            <a:off x="718456" y="4840792"/>
            <a:ext cx="3060441" cy="17328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055B2A-51D1-45B3-9067-F305419E8965}"/>
              </a:ext>
            </a:extLst>
          </p:cNvPr>
          <p:cNvSpPr txBox="1"/>
          <p:nvPr/>
        </p:nvSpPr>
        <p:spPr>
          <a:xfrm>
            <a:off x="989265" y="5088729"/>
            <a:ext cx="2479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L’éducation comme vecteur de croissance d’autres marchés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6E7D21A-B343-425C-ABEF-BF0D5EDF4097}"/>
              </a:ext>
            </a:extLst>
          </p:cNvPr>
          <p:cNvSpPr/>
          <p:nvPr/>
        </p:nvSpPr>
        <p:spPr>
          <a:xfrm>
            <a:off x="4703866" y="4853634"/>
            <a:ext cx="2782114" cy="17328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1BF21D-CE20-4F08-8963-ED2A3BF6D23B}"/>
              </a:ext>
            </a:extLst>
          </p:cNvPr>
          <p:cNvCxnSpPr>
            <a:cxnSpLocks/>
          </p:cNvCxnSpPr>
          <p:nvPr/>
        </p:nvCxnSpPr>
        <p:spPr>
          <a:xfrm>
            <a:off x="6094923" y="4034741"/>
            <a:ext cx="0" cy="818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247DC00-EB69-4A6B-9C4C-8F4396F49A57}"/>
              </a:ext>
            </a:extLst>
          </p:cNvPr>
          <p:cNvSpPr txBox="1"/>
          <p:nvPr/>
        </p:nvSpPr>
        <p:spPr>
          <a:xfrm>
            <a:off x="4843446" y="5164695"/>
            <a:ext cx="2561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L’éducation comme nouveau secteur d’investissements</a:t>
            </a:r>
          </a:p>
        </p:txBody>
      </p:sp>
    </p:spTree>
    <p:extLst>
      <p:ext uri="{BB962C8B-B14F-4D97-AF65-F5344CB8AC3E}">
        <p14:creationId xmlns:p14="http://schemas.microsoft.com/office/powerpoint/2010/main" val="25852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CB8C2B-4C7D-4DF0-9E69-FAC8D29454FF}"/>
              </a:ext>
            </a:extLst>
          </p:cNvPr>
          <p:cNvSpPr txBox="1"/>
          <p:nvPr/>
        </p:nvSpPr>
        <p:spPr>
          <a:xfrm>
            <a:off x="615820" y="382555"/>
            <a:ext cx="9199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BE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Le marché du soutien scolaire</a:t>
            </a:r>
          </a:p>
        </p:txBody>
      </p:sp>
      <p:pic>
        <p:nvPicPr>
          <p:cNvPr id="1026" name="Picture 2" descr="Résultat de recherche d'images pour &quot;succy&quot;">
            <a:extLst>
              <a:ext uri="{FF2B5EF4-FFF2-40B4-BE49-F238E27FC236}">
                <a16:creationId xmlns:a16="http://schemas.microsoft.com/office/drawing/2014/main" id="{C35DFCA1-6370-4F35-B935-85C64277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45" y="1920240"/>
            <a:ext cx="1488732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B02F323-9CC1-4450-A7F9-EAC1BFB8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442" y="1808384"/>
            <a:ext cx="2085975" cy="76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E498FF-8B93-43A5-B5AC-B3513E9E5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459" y="4445488"/>
            <a:ext cx="4097655" cy="15514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97CF75-AC02-49C6-A8D0-15E72EB38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382" y="4781549"/>
            <a:ext cx="1628775" cy="266700"/>
          </a:xfrm>
          <a:prstGeom prst="rect">
            <a:avLst/>
          </a:prstGeom>
        </p:spPr>
      </p:pic>
      <p:pic>
        <p:nvPicPr>
          <p:cNvPr id="1028" name="Picture 4" descr="Résultat de recherche d'images pour &quot;student academy&quot;">
            <a:extLst>
              <a:ext uri="{FF2B5EF4-FFF2-40B4-BE49-F238E27FC236}">
                <a16:creationId xmlns:a16="http://schemas.microsoft.com/office/drawing/2014/main" id="{CA24A747-F628-4EC3-B18B-E065775E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98" y="2750699"/>
            <a:ext cx="25241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7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88195-8D9E-4359-A86C-9456C469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C48BD-A960-4717-BC76-7E4C9822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A00717A-7D3C-456B-A779-9D0638878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B0E133-CF2F-4AD3-ACA6-03E91BB6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D94893-A2D1-401B-A469-D34E425DC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6E6246-28E6-4A2D-B924-24539B8C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88AE44-2645-4EB5-9D0E-42B47DADBB45}"/>
              </a:ext>
            </a:extLst>
          </p:cNvPr>
          <p:cNvSpPr txBox="1"/>
          <p:nvPr/>
        </p:nvSpPr>
        <p:spPr>
          <a:xfrm>
            <a:off x="1103312" y="452718"/>
            <a:ext cx="8947522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Externalisation des services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DD75E2-828B-42DB-B8F2-74CB99081A79}"/>
              </a:ext>
            </a:extLst>
          </p:cNvPr>
          <p:cNvSpPr txBox="1"/>
          <p:nvPr/>
        </p:nvSpPr>
        <p:spPr>
          <a:xfrm>
            <a:off x="1103312" y="2763520"/>
            <a:ext cx="8946541" cy="348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fr-BE" dirty="0">
                <a:latin typeface="+mj-lt"/>
                <a:ea typeface="+mj-ea"/>
                <a:cs typeface="+mj-cs"/>
              </a:rPr>
              <a:t>Services de nettoyage</a:t>
            </a:r>
          </a:p>
          <a:p>
            <a:pPr marL="285750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fr-BE" dirty="0">
                <a:latin typeface="+mj-lt"/>
                <a:ea typeface="+mj-ea"/>
                <a:cs typeface="+mj-cs"/>
              </a:rPr>
              <a:t>Services de restauration</a:t>
            </a:r>
          </a:p>
          <a:p>
            <a:pPr marL="285750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fr-BE" dirty="0">
                <a:latin typeface="+mj-lt"/>
                <a:ea typeface="+mj-ea"/>
                <a:cs typeface="+mj-cs"/>
              </a:rPr>
              <a:t>Services de ressources humaines</a:t>
            </a:r>
          </a:p>
          <a:p>
            <a:pPr marL="285750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fr-BE" dirty="0">
                <a:latin typeface="+mj-lt"/>
                <a:ea typeface="+mj-ea"/>
                <a:cs typeface="+mj-cs"/>
              </a:rPr>
              <a:t>Services d’inspection</a:t>
            </a:r>
          </a:p>
          <a:p>
            <a:pPr marL="285750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fr-BE" dirty="0">
                <a:latin typeface="+mj-lt"/>
                <a:ea typeface="+mj-ea"/>
                <a:cs typeface="+mj-cs"/>
              </a:rPr>
              <a:t>Supervision des performances</a:t>
            </a:r>
          </a:p>
          <a:p>
            <a:pPr marL="285750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fr-BE" dirty="0">
                <a:latin typeface="+mj-lt"/>
                <a:ea typeface="+mj-ea"/>
                <a:cs typeface="+mj-cs"/>
              </a:rPr>
              <a:t>Formation continue des enseignants</a:t>
            </a:r>
          </a:p>
          <a:p>
            <a:pPr marL="285750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fr-BE" dirty="0">
                <a:latin typeface="+mj-lt"/>
                <a:ea typeface="+mj-ea"/>
                <a:cs typeface="+mj-cs"/>
              </a:rPr>
              <a:t>Aide à l’élaboration des plans de pilotage</a:t>
            </a:r>
          </a:p>
          <a:p>
            <a:pPr marL="285750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fr-BE" dirty="0">
                <a:latin typeface="+mj-lt"/>
                <a:ea typeface="+mj-ea"/>
                <a:cs typeface="+mj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5430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916D00-AF5E-4B05-8297-A6DC4FEEA680}"/>
              </a:ext>
            </a:extLst>
          </p:cNvPr>
          <p:cNvSpPr txBox="1"/>
          <p:nvPr/>
        </p:nvSpPr>
        <p:spPr>
          <a:xfrm>
            <a:off x="914399" y="457200"/>
            <a:ext cx="8640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Les écoles privées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4A71D7-FA79-40F1-A99F-490A1060EE9A}"/>
              </a:ext>
            </a:extLst>
          </p:cNvPr>
          <p:cNvSpPr txBox="1"/>
          <p:nvPr/>
        </p:nvSpPr>
        <p:spPr>
          <a:xfrm>
            <a:off x="914398" y="3334139"/>
            <a:ext cx="10123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Gestion privée d’écoles publiques</a:t>
            </a:r>
          </a:p>
        </p:txBody>
      </p:sp>
      <p:pic>
        <p:nvPicPr>
          <p:cNvPr id="2050" name="Picture 2" descr="Résultat de recherche d'images pour &quot;cambridge education&quot;">
            <a:extLst>
              <a:ext uri="{FF2B5EF4-FFF2-40B4-BE49-F238E27FC236}">
                <a16:creationId xmlns:a16="http://schemas.microsoft.com/office/drawing/2014/main" id="{C56C6CD0-4530-4C2B-8F1F-0938363D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9" y="1438416"/>
            <a:ext cx="1653171" cy="16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Edison Learning Incorporated&quot;">
            <a:extLst>
              <a:ext uri="{FF2B5EF4-FFF2-40B4-BE49-F238E27FC236}">
                <a16:creationId xmlns:a16="http://schemas.microsoft.com/office/drawing/2014/main" id="{DBCBA586-00B4-4F55-9007-DACE5BA9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9" y="4445745"/>
            <a:ext cx="2784633" cy="11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CDCF44-9142-429C-9C3D-D57C456E2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1339614"/>
            <a:ext cx="1905000" cy="1905000"/>
          </a:xfrm>
          <a:prstGeom prst="rect">
            <a:avLst/>
          </a:prstGeom>
        </p:spPr>
      </p:pic>
      <p:pic>
        <p:nvPicPr>
          <p:cNvPr id="2054" name="Picture 6" descr="Résultat de recherche d'images pour &quot;école du dialogue&quot;">
            <a:extLst>
              <a:ext uri="{FF2B5EF4-FFF2-40B4-BE49-F238E27FC236}">
                <a16:creationId xmlns:a16="http://schemas.microsoft.com/office/drawing/2014/main" id="{7F20BA79-404E-4E89-B38C-B1828F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2" y="1438416"/>
            <a:ext cx="1620461" cy="16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4906F0-101C-408C-A2FA-6D4AFBE3A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365" y="1471126"/>
            <a:ext cx="2497838" cy="16204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0404AB-A9AD-435A-8E56-028397078BE5}"/>
              </a:ext>
            </a:extLst>
          </p:cNvPr>
          <p:cNvSpPr txBox="1"/>
          <p:nvPr/>
        </p:nvSpPr>
        <p:spPr>
          <a:xfrm>
            <a:off x="4847082" y="4445745"/>
            <a:ext cx="657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Charter </a:t>
            </a:r>
            <a:r>
              <a:rPr lang="fr-BE" dirty="0" err="1"/>
              <a:t>Schools</a:t>
            </a:r>
            <a:r>
              <a:rPr lang="fr-BE" dirty="0"/>
              <a:t> (USA)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Academies</a:t>
            </a:r>
            <a:r>
              <a:rPr lang="fr-BE" dirty="0"/>
              <a:t> (Angleterre)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Edison </a:t>
            </a:r>
            <a:r>
              <a:rPr lang="fr-BE" dirty="0" err="1"/>
              <a:t>Schools</a:t>
            </a:r>
            <a:r>
              <a:rPr lang="fr-BE" dirty="0"/>
              <a:t> (USA et Angleterre)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Écoles indépendantes (Suède)</a:t>
            </a:r>
          </a:p>
        </p:txBody>
      </p:sp>
    </p:spTree>
    <p:extLst>
      <p:ext uri="{BB962C8B-B14F-4D97-AF65-F5344CB8AC3E}">
        <p14:creationId xmlns:p14="http://schemas.microsoft.com/office/powerpoint/2010/main" val="3747016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Microsoft Office PowerPoint</Application>
  <PresentationFormat>Grand écran</PresentationFormat>
  <Paragraphs>170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Wingdings</vt:lpstr>
      <vt:lpstr>Wingdings 3</vt:lpstr>
      <vt:lpstr>Ion</vt:lpstr>
      <vt:lpstr>La marchandisation</vt:lpstr>
      <vt:lpstr>Présentation PowerPoint</vt:lpstr>
      <vt:lpstr>Présentation PowerPoint</vt:lpstr>
      <vt:lpstr>Présentation PowerPoint</vt:lpstr>
      <vt:lpstr>2. La publicité à l’école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trente glorieuses (1950-1975)</vt:lpstr>
      <vt:lpstr>Présentation PowerPoint</vt:lpstr>
      <vt:lpstr>Présentation PowerPoint</vt:lpstr>
      <vt:lpstr>Présentation PowerPoint</vt:lpstr>
      <vt:lpstr>Présentation PowerPoint</vt:lpstr>
      <vt:lpstr>La commission européenne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Quelles compétences pour quel marché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enseignement efficient</vt:lpstr>
      <vt:lpstr>Présentation PowerPoint</vt:lpstr>
      <vt:lpstr>Une école néo-libérale</vt:lpstr>
      <vt:lpstr>Annexes </vt:lpstr>
      <vt:lpstr>Stimuler le marché des TIC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2019-11-11T16:02:14Z</dcterms:created>
  <dcterms:modified xsi:type="dcterms:W3CDTF">2019-11-20T17:32:05Z</dcterms:modified>
</cp:coreProperties>
</file>